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5" r:id="rId4"/>
  </p:sldMasterIdLst>
  <p:notesMasterIdLst>
    <p:notesMasterId r:id="rId18"/>
  </p:notesMasterIdLst>
  <p:sldIdLst>
    <p:sldId id="259" r:id="rId5"/>
    <p:sldId id="8601" r:id="rId6"/>
    <p:sldId id="8604" r:id="rId7"/>
    <p:sldId id="8605" r:id="rId8"/>
    <p:sldId id="8594" r:id="rId9"/>
    <p:sldId id="8602" r:id="rId10"/>
    <p:sldId id="8599" r:id="rId11"/>
    <p:sldId id="8595" r:id="rId12"/>
    <p:sldId id="8603" r:id="rId13"/>
    <p:sldId id="8600" r:id="rId14"/>
    <p:sldId id="8579" r:id="rId15"/>
    <p:sldId id="8583" r:id="rId16"/>
    <p:sldId id="274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am Swystun" initials="AS" lastIdx="11" clrIdx="0">
    <p:extLst>
      <p:ext uri="{19B8F6BF-5375-455C-9EA6-DF929625EA0E}">
        <p15:presenceInfo xmlns:p15="http://schemas.microsoft.com/office/powerpoint/2012/main" userId="S::adam.swystun@clear.bank::5025ef26-81bf-4e51-a8c8-c21988ffb640" providerId="AD"/>
      </p:ext>
    </p:extLst>
  </p:cmAuthor>
  <p:cmAuthor id="2" name="Kola Oyedeji" initials="KO" lastIdx="9" clrIdx="1">
    <p:extLst>
      <p:ext uri="{19B8F6BF-5375-455C-9EA6-DF929625EA0E}">
        <p15:presenceInfo xmlns:p15="http://schemas.microsoft.com/office/powerpoint/2012/main" userId="S::kola.oyedeji@clear.bank::cef4a234-8ba1-4181-a269-0f95326e8095" providerId="AD"/>
      </p:ext>
    </p:extLst>
  </p:cmAuthor>
  <p:cmAuthor id="3" name="Michael Freeman" initials="MF" lastIdx="1" clrIdx="2">
    <p:extLst>
      <p:ext uri="{19B8F6BF-5375-455C-9EA6-DF929625EA0E}">
        <p15:presenceInfo xmlns:p15="http://schemas.microsoft.com/office/powerpoint/2012/main" userId="S::michael.freeman@clear.bank::05ea1e24-b976-4435-81a6-9c9b758cccb2" providerId="AD"/>
      </p:ext>
    </p:extLst>
  </p:cmAuthor>
  <p:cmAuthor id="4" name="Ben Clayton" initials="BC" lastIdx="1" clrIdx="3">
    <p:extLst>
      <p:ext uri="{19B8F6BF-5375-455C-9EA6-DF929625EA0E}">
        <p15:presenceInfo xmlns:p15="http://schemas.microsoft.com/office/powerpoint/2012/main" userId="S::ben.clayton@clear.bank::e760e4e9-2d5a-4a5b-962a-a02c64d44d7f" providerId="AD"/>
      </p:ext>
    </p:extLst>
  </p:cmAuthor>
  <p:cmAuthor id="5" name="Neil Syrett" initials="NS" lastIdx="1" clrIdx="4">
    <p:extLst>
      <p:ext uri="{19B8F6BF-5375-455C-9EA6-DF929625EA0E}">
        <p15:presenceInfo xmlns:p15="http://schemas.microsoft.com/office/powerpoint/2012/main" userId="S::neil.syrett@clear.bank::6f5b192e-0053-42b0-a30d-0ea7595e427e" providerId="AD"/>
      </p:ext>
    </p:extLst>
  </p:cmAuthor>
  <p:cmAuthor id="6" name="Dionne Hairsine" initials="DH" lastIdx="1" clrIdx="5">
    <p:extLst>
      <p:ext uri="{19B8F6BF-5375-455C-9EA6-DF929625EA0E}">
        <p15:presenceInfo xmlns:p15="http://schemas.microsoft.com/office/powerpoint/2012/main" userId="S::dionne.hairsine@clear.bank::3dbccaee-0a48-481c-bca8-49d8e16d6bb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6A300"/>
    <a:srgbClr val="E4EFFA"/>
    <a:srgbClr val="E4EAF5"/>
    <a:srgbClr val="E0535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2A29AF1-FA26-4879-90F1-A3521366A169}" v="159" dt="2021-07-13T13:18:02.864"/>
    <p1510:client id="{E8AA6B1E-316C-7CA4-79F9-89CAF1CD7E9C}" v="1839" dt="2021-07-13T12:26:42.77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F2DE63D5-997A-4646-A377-4702673A728D}" styleName="Light Style 2 –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F5AB1C69-6EDB-4FF4-983F-18BD219EF322}" styleName="Medium Style 2 –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4422" autoAdjust="0"/>
  </p:normalViewPr>
  <p:slideViewPr>
    <p:cSldViewPr snapToGrid="0">
      <p:cViewPr varScale="1">
        <p:scale>
          <a:sx n="139" d="100"/>
          <a:sy n="139" d="100"/>
        </p:scale>
        <p:origin x="1244" y="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46D6D5-A70C-466B-ACF4-2D3CA3B894EE}" type="datetimeFigureOut">
              <a:rPr lang="en-GB" smtClean="0"/>
              <a:t>15/07/2021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DEB0B1-CBA9-4A8F-8F6A-D8C210DC944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27519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F60EEB-C54C-124A-A4B0-376CBE16F5E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0718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DEB0B1-CBA9-4A8F-8F6A-D8C210DC944C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28243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F60EEB-C54C-124A-A4B0-376CBE16F5E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3640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The second point on the Users Institution search story prevented us from employing some less favorable long-term approaches.</a:t>
            </a:r>
          </a:p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Blob storage - </a:t>
            </a:r>
            <a:r>
              <a:rPr lang="en-US" b="0" i="0" dirty="0">
                <a:solidFill>
                  <a:srgbClr val="000000"/>
                </a:solidFill>
                <a:effectLst/>
                <a:latin typeface="Segoe UI VSS (Regular)"/>
              </a:rPr>
              <a:t>An institution onboarding has failed in SIM with a potential root cause being the failure to write image assets to the private storage account (which was a temporary dual write whilst data was being migrated to the new public storage account).</a:t>
            </a:r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DEB0B1-CBA9-4A8F-8F6A-D8C210DC944C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35409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The second point on the Users Institution search story prevented us from employing some less favorable long-term approaches.</a:t>
            </a:r>
          </a:p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Blob storage - </a:t>
            </a:r>
            <a:r>
              <a:rPr lang="en-US" b="0" i="0" dirty="0">
                <a:solidFill>
                  <a:srgbClr val="000000"/>
                </a:solidFill>
                <a:effectLst/>
                <a:latin typeface="Segoe UI VSS (Regular)"/>
              </a:rPr>
              <a:t>An institution onboarding has failed in SIM with a potential root cause being the failure to write image assets to the private storage account (which was a temporary dual write whilst data was being migrated to the new public storage account).</a:t>
            </a:r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DEB0B1-CBA9-4A8F-8F6A-D8C210DC944C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33415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The second point on the Users Institution search story prevented us from employing some less favorable long-term approaches.</a:t>
            </a:r>
          </a:p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Blob storage - </a:t>
            </a:r>
            <a:r>
              <a:rPr lang="en-US" b="0" i="0" dirty="0">
                <a:solidFill>
                  <a:srgbClr val="000000"/>
                </a:solidFill>
                <a:effectLst/>
                <a:latin typeface="Segoe UI VSS (Regular)"/>
              </a:rPr>
              <a:t>An institution onboarding has failed in SIM with a potential root cause being the failure to write image assets to the private storage account (which was a temporary dual write whilst data was being migrated to the new public storage account).</a:t>
            </a:r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DEB0B1-CBA9-4A8F-8F6A-D8C210DC944C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09099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Segoe UI VSS (Regular)"/>
              </a:rPr>
              <a:t>An institution onboarding in SIM has failed, and did not trigger a rollback and has left partial data for an institution. </a:t>
            </a:r>
          </a:p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Segoe UI VSS (Regular)"/>
              </a:rPr>
              <a:t>We need to compile the required identifiers for data created by the failed onboarding so that a rollback can be processed for the institution.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DEB0B1-CBA9-4A8F-8F6A-D8C210DC944C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29682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Solved root cause of prod alerts</a:t>
            </a:r>
          </a:p>
          <a:p>
            <a:r>
              <a:rPr lang="en-US" dirty="0">
                <a:cs typeface="Calibri"/>
              </a:rPr>
              <a:t>No alerts since middle of sprint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DEB0B1-CBA9-4A8F-8F6A-D8C210DC944C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63574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DEB0B1-CBA9-4A8F-8F6A-D8C210DC944C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38463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DEB0B1-CBA9-4A8F-8F6A-D8C210DC944C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24397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DEB0B1-CBA9-4A8F-8F6A-D8C210DC944C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64288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40414-D0E8-43E4-9D28-48B79CDA3D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D4F2B4-1136-42C9-B9D9-EBC566B825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B99CA0-D09A-4346-8FB5-30D65560A6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7/15/2021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71253E-FE1F-44DA-A7F3-EDDA87A3EE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50619F-5015-4AA4-8E68-CF323376A2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4637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7B506D-549D-4C37-87E9-923DFF2D2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F362B8E-BF2E-4035-AD12-DABB544251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37F872-2E6A-47B6-B808-B274EA009E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7/15/2021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7ABDFE-90BF-4C01-A0EC-3B91A1F897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C3A7BD-733D-46C2-930C-A65EF18A4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6891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0F02E78-19F0-4357-9885-E1928F586AC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1ED21B-4CED-4A23-BFD4-DCB8B5B0C5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4F3270-1B18-4757-A1CE-67A9D678B3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7/15/2021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9EB401-FB00-49A8-9AB7-017BF4CADE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6734B7-6853-41C9-B67E-56781D5D21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1023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C68F1-0FD8-4002-9AED-D49FA2C30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58F7A6-C884-46A2-9441-E69E245DA8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837485-073A-4584-AFDB-43DBDD2032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7/15/2021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595FE4-96C9-4DEC-85E7-08DBF14C9D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3D5FA7-0833-4770-AC65-04F3041244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5194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6B0C6-ADA1-4B07-8921-D1CDEA8CEB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142711-06E2-4173-A069-1E8053B8EC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AD3BAB-C004-426C-AB99-8604E2A0EB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7/15/2021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D333A1-2299-49C4-8706-428ED33B29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5A0EDB-9D98-475F-92E4-484AFEE009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4672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723B8-7CD0-4A92-A879-224417199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0BDEC5-8957-4E20-9535-3333B4831C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F0D037-B697-4B03-AFC0-86820D0632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B269FE-2AF0-47FB-952E-63092357B1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7/15/2021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597D52-082C-499C-83AC-AFBDEA6F8D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74C562-2088-4DD2-8065-54A08A1727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4802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49BBD-EDA9-4F40-A9C0-033DF50770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B8DAE9-6666-455C-87B8-BF048C6C78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E680F8-9639-4B6F-9FE1-9A03969E78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D402622-EF39-4DEA-A579-C3029DDCC6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8D5E292-7547-4C5C-B042-C2257B8F9C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4EBF8E1-0432-4135-9ADF-7E7121C1B5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7/15/2021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1531359-F9DD-4802-B421-96FA0AB04F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D693BEA-DCFA-49AB-A77E-97931507E2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4413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DAA71-8D34-42B3-A252-9420A6DF7E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2AFBA06-B8B9-4656-9A30-29C8C74941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7/15/2021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E31EACD-D1BC-4A55-9F84-2209AD9F24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B1F893-F865-44EF-B831-276064314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8189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6EA059E-BBA7-4BDE-B9EF-C5F3276BF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7/15/2021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8603A57-522A-486C-977D-AD2448F8F8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4B56C0-B814-49C6-92EE-A84D7146BF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9348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60CA6F-1686-49E2-85B3-EB484F4FFC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10AF73-53C5-4F74-B9C8-CBE1CECD67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FC7F18-5BCD-4E50-8F9C-38E80B5611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FE183D-7F91-4E57-8BD7-F84E3DB959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7/15/2021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952020-5171-4D3C-A5E7-DF2192F1BB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1D9F76-0A41-45BE-BD73-FD3B059EB6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5577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C598B5-A557-4DDD-9F20-44444F9CA9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B3F472F-2E3A-450E-BB99-3F17F56C5FC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750734-0829-4F62-8D53-DECC5C7EB9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74BE60-F0EA-4852-9231-013DE120C0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7/15/2021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252194-2E9E-4BC8-92B3-2306914352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5463A7-8B70-4D18-8E59-4F83C770E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1437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8C076E1-4F09-4771-91D4-84458D924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9C7220-0481-42EB-8A28-AE1FC56B3D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9C19BD-0CCD-4D95-B563-7DC9813182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t>7/15/2021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A25BB6-2F1E-41F0-ABF7-CCD6F08168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842CEF-5BD8-4638-BBF4-A9EBF80610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43624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6" r:id="rId1"/>
    <p:sldLayoutId id="2147483787" r:id="rId2"/>
    <p:sldLayoutId id="2147483788" r:id="rId3"/>
    <p:sldLayoutId id="2147483789" r:id="rId4"/>
    <p:sldLayoutId id="2147483790" r:id="rId5"/>
    <p:sldLayoutId id="2147483791" r:id="rId6"/>
    <p:sldLayoutId id="2147483792" r:id="rId7"/>
    <p:sldLayoutId id="2147483793" r:id="rId8"/>
    <p:sldLayoutId id="2147483794" r:id="rId9"/>
    <p:sldLayoutId id="2147483795" r:id="rId10"/>
    <p:sldLayoutId id="214748379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emf"/><Relationship Id="rId13" Type="http://schemas.openxmlformats.org/officeDocument/2006/relationships/image" Target="../media/image11.emf"/><Relationship Id="rId18" Type="http://schemas.openxmlformats.org/officeDocument/2006/relationships/image" Target="../media/image16.emf"/><Relationship Id="rId26" Type="http://schemas.openxmlformats.org/officeDocument/2006/relationships/image" Target="../media/image24.png"/><Relationship Id="rId3" Type="http://schemas.openxmlformats.org/officeDocument/2006/relationships/image" Target="../media/image1.jpeg"/><Relationship Id="rId21" Type="http://schemas.openxmlformats.org/officeDocument/2006/relationships/image" Target="../media/image19.emf"/><Relationship Id="rId7" Type="http://schemas.openxmlformats.org/officeDocument/2006/relationships/image" Target="../media/image5.emf"/><Relationship Id="rId12" Type="http://schemas.openxmlformats.org/officeDocument/2006/relationships/image" Target="../media/image10.emf"/><Relationship Id="rId17" Type="http://schemas.openxmlformats.org/officeDocument/2006/relationships/image" Target="../media/image15.emf"/><Relationship Id="rId25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emf"/><Relationship Id="rId20" Type="http://schemas.openxmlformats.org/officeDocument/2006/relationships/image" Target="../media/image18.emf"/><Relationship Id="rId29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emf"/><Relationship Id="rId11" Type="http://schemas.openxmlformats.org/officeDocument/2006/relationships/image" Target="../media/image9.emf"/><Relationship Id="rId24" Type="http://schemas.openxmlformats.org/officeDocument/2006/relationships/image" Target="../media/image22.png"/><Relationship Id="rId32" Type="http://schemas.openxmlformats.org/officeDocument/2006/relationships/image" Target="../media/image30.png"/><Relationship Id="rId5" Type="http://schemas.openxmlformats.org/officeDocument/2006/relationships/image" Target="../media/image3.emf"/><Relationship Id="rId15" Type="http://schemas.openxmlformats.org/officeDocument/2006/relationships/image" Target="../media/image13.emf"/><Relationship Id="rId23" Type="http://schemas.openxmlformats.org/officeDocument/2006/relationships/image" Target="../media/image21.png"/><Relationship Id="rId28" Type="http://schemas.openxmlformats.org/officeDocument/2006/relationships/image" Target="../media/image26.png"/><Relationship Id="rId10" Type="http://schemas.openxmlformats.org/officeDocument/2006/relationships/image" Target="../media/image8.emf"/><Relationship Id="rId19" Type="http://schemas.openxmlformats.org/officeDocument/2006/relationships/image" Target="../media/image17.emf"/><Relationship Id="rId31" Type="http://schemas.openxmlformats.org/officeDocument/2006/relationships/image" Target="../media/image29.jpeg"/><Relationship Id="rId4" Type="http://schemas.openxmlformats.org/officeDocument/2006/relationships/image" Target="../media/image2.png"/><Relationship Id="rId9" Type="http://schemas.openxmlformats.org/officeDocument/2006/relationships/image" Target="../media/image7.emf"/><Relationship Id="rId14" Type="http://schemas.openxmlformats.org/officeDocument/2006/relationships/image" Target="../media/image12.emf"/><Relationship Id="rId22" Type="http://schemas.openxmlformats.org/officeDocument/2006/relationships/image" Target="../media/image20.png"/><Relationship Id="rId27" Type="http://schemas.openxmlformats.org/officeDocument/2006/relationships/image" Target="../media/image25.png"/><Relationship Id="rId30" Type="http://schemas.openxmlformats.org/officeDocument/2006/relationships/image" Target="../media/image28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4.png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7.svg"/><Relationship Id="rId18" Type="http://schemas.openxmlformats.org/officeDocument/2006/relationships/image" Target="../media/image2.png"/><Relationship Id="rId26" Type="http://schemas.openxmlformats.org/officeDocument/2006/relationships/image" Target="../media/image59.png"/><Relationship Id="rId3" Type="http://schemas.openxmlformats.org/officeDocument/2006/relationships/image" Target="../media/image37.svg"/><Relationship Id="rId21" Type="http://schemas.openxmlformats.org/officeDocument/2006/relationships/image" Target="../media/image54.svg"/><Relationship Id="rId7" Type="http://schemas.openxmlformats.org/officeDocument/2006/relationships/image" Target="../media/image41.svg"/><Relationship Id="rId12" Type="http://schemas.openxmlformats.org/officeDocument/2006/relationships/image" Target="../media/image46.png"/><Relationship Id="rId17" Type="http://schemas.openxmlformats.org/officeDocument/2006/relationships/image" Target="../media/image51.svg"/><Relationship Id="rId25" Type="http://schemas.openxmlformats.org/officeDocument/2006/relationships/image" Target="../media/image58.svg"/><Relationship Id="rId2" Type="http://schemas.openxmlformats.org/officeDocument/2006/relationships/image" Target="../media/image36.png"/><Relationship Id="rId16" Type="http://schemas.openxmlformats.org/officeDocument/2006/relationships/image" Target="../media/image50.png"/><Relationship Id="rId20" Type="http://schemas.openxmlformats.org/officeDocument/2006/relationships/image" Target="../media/image53.png"/><Relationship Id="rId29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11" Type="http://schemas.openxmlformats.org/officeDocument/2006/relationships/image" Target="../media/image45.svg"/><Relationship Id="rId24" Type="http://schemas.openxmlformats.org/officeDocument/2006/relationships/image" Target="../media/image57.png"/><Relationship Id="rId5" Type="http://schemas.openxmlformats.org/officeDocument/2006/relationships/image" Target="../media/image39.svg"/><Relationship Id="rId15" Type="http://schemas.openxmlformats.org/officeDocument/2006/relationships/image" Target="../media/image49.svg"/><Relationship Id="rId23" Type="http://schemas.openxmlformats.org/officeDocument/2006/relationships/image" Target="../media/image56.svg"/><Relationship Id="rId28" Type="http://schemas.openxmlformats.org/officeDocument/2006/relationships/image" Target="../media/image61.svg"/><Relationship Id="rId10" Type="http://schemas.openxmlformats.org/officeDocument/2006/relationships/image" Target="../media/image44.png"/><Relationship Id="rId19" Type="http://schemas.openxmlformats.org/officeDocument/2006/relationships/image" Target="../media/image52.svg"/><Relationship Id="rId4" Type="http://schemas.openxmlformats.org/officeDocument/2006/relationships/image" Target="../media/image38.png"/><Relationship Id="rId9" Type="http://schemas.openxmlformats.org/officeDocument/2006/relationships/image" Target="../media/image43.svg"/><Relationship Id="rId14" Type="http://schemas.openxmlformats.org/officeDocument/2006/relationships/image" Target="../media/image48.png"/><Relationship Id="rId22" Type="http://schemas.openxmlformats.org/officeDocument/2006/relationships/image" Target="../media/image55.png"/><Relationship Id="rId27" Type="http://schemas.openxmlformats.org/officeDocument/2006/relationships/image" Target="../media/image60.svg"/><Relationship Id="rId30" Type="http://schemas.openxmlformats.org/officeDocument/2006/relationships/image" Target="../media/image63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.png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0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0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0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2.png"/><Relationship Id="rId4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Lynx HAS.2 HMA.8 Helicopter Royal Navy Agusta Westland">
            <a:extLst>
              <a:ext uri="{FF2B5EF4-FFF2-40B4-BE49-F238E27FC236}">
                <a16:creationId xmlns:a16="http://schemas.microsoft.com/office/drawing/2014/main" id="{E156B110-3C67-47B8-A57B-0BC0CD9212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2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4215" y="-27432"/>
            <a:ext cx="13309300" cy="6912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Content Placeholder 3">
            <a:extLst>
              <a:ext uri="{FF2B5EF4-FFF2-40B4-BE49-F238E27FC236}">
                <a16:creationId xmlns:a16="http://schemas.microsoft.com/office/drawing/2014/main" id="{8D69F58D-12E7-4C21-B470-35764D9E8E2D}"/>
              </a:ext>
            </a:extLst>
          </p:cNvPr>
          <p:cNvSpPr txBox="1">
            <a:spLocks/>
          </p:cNvSpPr>
          <p:nvPr/>
        </p:nvSpPr>
        <p:spPr>
          <a:xfrm>
            <a:off x="4472747" y="1491831"/>
            <a:ext cx="2997095" cy="590931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en-US" sz="1800" dirty="0">
                <a:solidFill>
                  <a:srgbClr val="454A6B"/>
                </a:solidFill>
                <a:latin typeface="Batang"/>
                <a:cs typeface="Arial"/>
              </a:rPr>
              <a:t> </a:t>
            </a:r>
            <a:r>
              <a:rPr lang="en-US" sz="2400" b="1" dirty="0">
                <a:solidFill>
                  <a:srgbClr val="454A6B"/>
                </a:solidFill>
                <a:latin typeface="Batang"/>
                <a:cs typeface="Arial"/>
              </a:rPr>
              <a:t>Sprint 8</a:t>
            </a:r>
            <a:br>
              <a:rPr lang="en-US" sz="1200" dirty="0">
                <a:latin typeface="Century Gothic"/>
                <a:cs typeface="Arial"/>
              </a:rPr>
            </a:br>
            <a:r>
              <a:rPr lang="en-US" sz="1200" dirty="0">
                <a:solidFill>
                  <a:srgbClr val="454A6B"/>
                </a:solidFill>
                <a:latin typeface="Century Gothic"/>
                <a:cs typeface="Arial"/>
              </a:rPr>
              <a:t>16th June to 29th June 2021</a:t>
            </a:r>
            <a:endParaRPr lang="en-US" sz="1200" dirty="0">
              <a:ea typeface="+mn-lt"/>
              <a:cs typeface="+mn-lt"/>
            </a:endParaRPr>
          </a:p>
        </p:txBody>
      </p:sp>
      <p:pic>
        <p:nvPicPr>
          <p:cNvPr id="72" name="Picture 71" descr="A picture containing monitor&#10;&#10;Description automatically generated">
            <a:extLst>
              <a:ext uri="{FF2B5EF4-FFF2-40B4-BE49-F238E27FC236}">
                <a16:creationId xmlns:a16="http://schemas.microsoft.com/office/drawing/2014/main" id="{6B05BB39-8DB7-428E-99BC-F8AA06ECE4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473" y="90182"/>
            <a:ext cx="2348040" cy="370208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913D3377-8369-4B62-A432-C2A222B92A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5226" y="5274342"/>
            <a:ext cx="622300" cy="520700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51CBB0C3-3639-4083-9E9A-3CF9628DB1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9411" y="5587732"/>
            <a:ext cx="1155700" cy="1155700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414D857B-2EBD-49DD-8698-F407BAF017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9546" y="5788138"/>
            <a:ext cx="698500" cy="698500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5BA0D6C6-97D4-4354-8D2C-3055E79CA18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2510" y="3825234"/>
            <a:ext cx="1362364" cy="370032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058EBBC9-B51B-4576-82E0-6BD77D51451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2751" y="2943892"/>
            <a:ext cx="1117600" cy="1193800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18316B16-A4DA-44B7-8A94-A9361766F80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4707" y="941335"/>
            <a:ext cx="1663700" cy="1587500"/>
          </a:xfrm>
          <a:prstGeom prst="rect">
            <a:avLst/>
          </a:prstGeom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C3AF7F39-CD97-4398-84EA-D09A9725229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00473" y="1437412"/>
            <a:ext cx="736600" cy="774700"/>
          </a:xfrm>
          <a:prstGeom prst="rect">
            <a:avLst/>
          </a:prstGeom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6352DA1F-E7DA-44AA-9610-DB512886B22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25194" y="2024827"/>
            <a:ext cx="1308100" cy="279400"/>
          </a:xfrm>
          <a:prstGeom prst="rect">
            <a:avLst/>
          </a:prstGeom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0DE0A5FF-27E4-4637-89CC-7CE80B82AB8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887340" y="4330997"/>
            <a:ext cx="2095500" cy="927100"/>
          </a:xfrm>
          <a:prstGeom prst="rect">
            <a:avLst/>
          </a:prstGeom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31E27950-35F7-415F-809C-62A60F31253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349805" y="1456223"/>
            <a:ext cx="685800" cy="444500"/>
          </a:xfrm>
          <a:prstGeom prst="rect">
            <a:avLst/>
          </a:prstGeom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24E583CF-181D-4703-A18E-0E38ADFA7D9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567748" y="196636"/>
            <a:ext cx="1658616" cy="1658616"/>
          </a:xfrm>
          <a:prstGeom prst="rect">
            <a:avLst/>
          </a:prstGeom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364D3A1F-D550-497B-BC27-8D6A11F16172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246417" y="2478677"/>
            <a:ext cx="1758821" cy="1321657"/>
          </a:xfrm>
          <a:prstGeom prst="rect">
            <a:avLst/>
          </a:prstGeom>
        </p:spPr>
      </p:pic>
      <p:pic>
        <p:nvPicPr>
          <p:cNvPr id="85" name="Picture 84">
            <a:extLst>
              <a:ext uri="{FF2B5EF4-FFF2-40B4-BE49-F238E27FC236}">
                <a16:creationId xmlns:a16="http://schemas.microsoft.com/office/drawing/2014/main" id="{13F903A2-DCBF-4172-A264-B859610276F3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35738" y="3093263"/>
            <a:ext cx="520700" cy="139700"/>
          </a:xfrm>
          <a:prstGeom prst="rect">
            <a:avLst/>
          </a:prstGeom>
        </p:spPr>
      </p:pic>
      <p:pic>
        <p:nvPicPr>
          <p:cNvPr id="86" name="Picture 85">
            <a:extLst>
              <a:ext uri="{FF2B5EF4-FFF2-40B4-BE49-F238E27FC236}">
                <a16:creationId xmlns:a16="http://schemas.microsoft.com/office/drawing/2014/main" id="{64102295-FD22-4C44-8FFA-5B250AE6825C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139375" y="2303063"/>
            <a:ext cx="254000" cy="38100"/>
          </a:xfrm>
          <a:prstGeom prst="rect">
            <a:avLst/>
          </a:prstGeom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B59659D3-0B3B-4EDC-B4FB-79B89416928A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527716" y="2079456"/>
            <a:ext cx="165100" cy="165100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02ADA3B1-7487-493E-8436-8C220E25C47F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24273" y="4665530"/>
            <a:ext cx="1625600" cy="990600"/>
          </a:xfrm>
          <a:prstGeom prst="rect">
            <a:avLst/>
          </a:prstGeom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002BF209-1E03-47C3-B8C3-18481D3FA2F1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0670601" y="1014906"/>
            <a:ext cx="228600" cy="228600"/>
          </a:xfrm>
          <a:prstGeom prst="rect">
            <a:avLst/>
          </a:prstGeom>
        </p:spPr>
      </p:pic>
      <p:sp>
        <p:nvSpPr>
          <p:cNvPr id="90" name="Content Placeholder 3">
            <a:extLst>
              <a:ext uri="{FF2B5EF4-FFF2-40B4-BE49-F238E27FC236}">
                <a16:creationId xmlns:a16="http://schemas.microsoft.com/office/drawing/2014/main" id="{80A220F6-61D0-4641-8178-D75DEE7301DB}"/>
              </a:ext>
            </a:extLst>
          </p:cNvPr>
          <p:cNvSpPr txBox="1">
            <a:spLocks/>
          </p:cNvSpPr>
          <p:nvPr/>
        </p:nvSpPr>
        <p:spPr>
          <a:xfrm>
            <a:off x="4066204" y="2461362"/>
            <a:ext cx="1988731" cy="674031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5184DC"/>
              </a:buClr>
              <a:buNone/>
            </a:pPr>
            <a:r>
              <a:rPr lang="en-US" sz="1400" dirty="0">
                <a:latin typeface="Cavolini" panose="020B0502040204020203" pitchFamily="66" charset="0"/>
                <a:ea typeface="+mn-lt"/>
                <a:cs typeface="Cavolini" panose="020B0502040204020203" pitchFamily="66" charset="0"/>
              </a:rPr>
              <a:t>Martin ‘Maverick’ Fletcher</a:t>
            </a:r>
            <a:br>
              <a:rPr lang="en-US" sz="1400" b="1" dirty="0">
                <a:latin typeface="Cavolini" panose="020B0502040204020203" pitchFamily="66" charset="0"/>
                <a:ea typeface="+mn-lt"/>
                <a:cs typeface="Cavolini" panose="020B0502040204020203" pitchFamily="66" charset="0"/>
              </a:rPr>
            </a:br>
            <a:r>
              <a:rPr lang="en-US" sz="1400" dirty="0">
                <a:latin typeface="Cavolini" panose="020B0502040204020203" pitchFamily="66" charset="0"/>
                <a:ea typeface="+mn-lt"/>
                <a:cs typeface="Cavolini" panose="020B0502040204020203" pitchFamily="66" charset="0"/>
              </a:rPr>
              <a:t>Team Lead</a:t>
            </a:r>
          </a:p>
        </p:txBody>
      </p:sp>
      <p:sp>
        <p:nvSpPr>
          <p:cNvPr id="91" name="Content Placeholder 3">
            <a:extLst>
              <a:ext uri="{FF2B5EF4-FFF2-40B4-BE49-F238E27FC236}">
                <a16:creationId xmlns:a16="http://schemas.microsoft.com/office/drawing/2014/main" id="{D59A243A-10D3-4D83-A558-D815A925C242}"/>
              </a:ext>
            </a:extLst>
          </p:cNvPr>
          <p:cNvSpPr txBox="1">
            <a:spLocks/>
          </p:cNvSpPr>
          <p:nvPr/>
        </p:nvSpPr>
        <p:spPr>
          <a:xfrm>
            <a:off x="4066434" y="3365242"/>
            <a:ext cx="1988731" cy="480131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5184DC"/>
              </a:buClr>
              <a:buNone/>
            </a:pPr>
            <a:r>
              <a:rPr lang="en-US" sz="1400" dirty="0">
                <a:latin typeface="Cavolini" panose="020B0502040204020203" pitchFamily="66" charset="0"/>
                <a:ea typeface="+mn-lt"/>
                <a:cs typeface="Cavolini" panose="020B0502040204020203" pitchFamily="66" charset="0"/>
              </a:rPr>
              <a:t>Sam ‘Goose’ Whale</a:t>
            </a:r>
            <a:br>
              <a:rPr lang="en-US" sz="1400" dirty="0">
                <a:latin typeface="Cavolini" panose="020B0502040204020203" pitchFamily="66" charset="0"/>
                <a:ea typeface="+mn-lt"/>
                <a:cs typeface="Cavolini" panose="020B0502040204020203" pitchFamily="66" charset="0"/>
              </a:rPr>
            </a:br>
            <a:r>
              <a:rPr lang="en-US" sz="1400" dirty="0">
                <a:latin typeface="Cavolini" panose="020B0502040204020203" pitchFamily="66" charset="0"/>
                <a:ea typeface="+mn-lt"/>
                <a:cs typeface="Cavolini" panose="020B0502040204020203" pitchFamily="66" charset="0"/>
              </a:rPr>
              <a:t>Senior Developer</a:t>
            </a:r>
          </a:p>
        </p:txBody>
      </p:sp>
      <p:sp>
        <p:nvSpPr>
          <p:cNvPr id="92" name="Content Placeholder 3">
            <a:extLst>
              <a:ext uri="{FF2B5EF4-FFF2-40B4-BE49-F238E27FC236}">
                <a16:creationId xmlns:a16="http://schemas.microsoft.com/office/drawing/2014/main" id="{B923A8E6-3142-4906-B79E-8D5B174F5F72}"/>
              </a:ext>
            </a:extLst>
          </p:cNvPr>
          <p:cNvSpPr txBox="1">
            <a:spLocks/>
          </p:cNvSpPr>
          <p:nvPr/>
        </p:nvSpPr>
        <p:spPr>
          <a:xfrm>
            <a:off x="4066434" y="5098960"/>
            <a:ext cx="1988731" cy="480131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5184DC"/>
              </a:buClr>
              <a:buNone/>
            </a:pPr>
            <a:r>
              <a:rPr lang="en-US" sz="1400" dirty="0" err="1">
                <a:latin typeface="Cavolini" panose="020B0502040204020203" pitchFamily="66" charset="0"/>
                <a:ea typeface="+mn-lt"/>
                <a:cs typeface="Cavolini" panose="020B0502040204020203" pitchFamily="66" charset="0"/>
              </a:rPr>
              <a:t>Payman</a:t>
            </a:r>
            <a:r>
              <a:rPr lang="en-US" sz="1400" dirty="0">
                <a:latin typeface="Cavolini" panose="020B0502040204020203" pitchFamily="66" charset="0"/>
                <a:ea typeface="+mn-lt"/>
                <a:cs typeface="Cavolini" panose="020B0502040204020203" pitchFamily="66" charset="0"/>
              </a:rPr>
              <a:t> ‘Cougar’ </a:t>
            </a:r>
            <a:r>
              <a:rPr lang="en-US" sz="1400" dirty="0" err="1">
                <a:latin typeface="Cavolini" panose="020B0502040204020203" pitchFamily="66" charset="0"/>
                <a:ea typeface="+mn-lt"/>
                <a:cs typeface="Cavolini" panose="020B0502040204020203" pitchFamily="66" charset="0"/>
              </a:rPr>
              <a:t>Labbaf</a:t>
            </a:r>
            <a:br>
              <a:rPr lang="en-US" sz="1400" dirty="0">
                <a:latin typeface="Cavolini" panose="020B0502040204020203" pitchFamily="66" charset="0"/>
                <a:ea typeface="+mn-lt"/>
                <a:cs typeface="Cavolini" panose="020B0502040204020203" pitchFamily="66" charset="0"/>
              </a:rPr>
            </a:br>
            <a:r>
              <a:rPr lang="en-US" sz="1400" dirty="0">
                <a:latin typeface="Cavolini" panose="020B0502040204020203" pitchFamily="66" charset="0"/>
                <a:ea typeface="+mn-lt"/>
                <a:cs typeface="Cavolini" panose="020B0502040204020203" pitchFamily="66" charset="0"/>
              </a:rPr>
              <a:t>Senior Developer</a:t>
            </a:r>
          </a:p>
        </p:txBody>
      </p:sp>
      <p:sp>
        <p:nvSpPr>
          <p:cNvPr id="93" name="Content Placeholder 3">
            <a:extLst>
              <a:ext uri="{FF2B5EF4-FFF2-40B4-BE49-F238E27FC236}">
                <a16:creationId xmlns:a16="http://schemas.microsoft.com/office/drawing/2014/main" id="{864CEF17-918D-4BC9-B99F-39DF915A90BF}"/>
              </a:ext>
            </a:extLst>
          </p:cNvPr>
          <p:cNvSpPr txBox="1">
            <a:spLocks/>
          </p:cNvSpPr>
          <p:nvPr/>
        </p:nvSpPr>
        <p:spPr>
          <a:xfrm>
            <a:off x="4066576" y="6015818"/>
            <a:ext cx="1988731" cy="480131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5184DC"/>
              </a:buClr>
              <a:buNone/>
            </a:pPr>
            <a:r>
              <a:rPr lang="en-US" sz="1400" dirty="0">
                <a:latin typeface="Cavolini" panose="020B0502040204020203" pitchFamily="66" charset="0"/>
                <a:ea typeface="+mn-lt"/>
                <a:cs typeface="Cavolini" panose="020B0502040204020203" pitchFamily="66" charset="0"/>
              </a:rPr>
              <a:t>Fatima ‘Charlie’ Imran</a:t>
            </a:r>
            <a:br>
              <a:rPr lang="en-US" sz="1400" dirty="0">
                <a:latin typeface="Cavolini" panose="020B0502040204020203" pitchFamily="66" charset="0"/>
                <a:ea typeface="+mn-lt"/>
                <a:cs typeface="Cavolini" panose="020B0502040204020203" pitchFamily="66" charset="0"/>
              </a:rPr>
            </a:br>
            <a:r>
              <a:rPr lang="en-US" sz="1400" dirty="0">
                <a:latin typeface="Cavolini" panose="020B0502040204020203" pitchFamily="66" charset="0"/>
                <a:ea typeface="+mn-lt"/>
                <a:cs typeface="Cavolini" panose="020B0502040204020203" pitchFamily="66" charset="0"/>
              </a:rPr>
              <a:t>QA</a:t>
            </a:r>
          </a:p>
        </p:txBody>
      </p:sp>
      <p:sp>
        <p:nvSpPr>
          <p:cNvPr id="94" name="Content Placeholder 3">
            <a:extLst>
              <a:ext uri="{FF2B5EF4-FFF2-40B4-BE49-F238E27FC236}">
                <a16:creationId xmlns:a16="http://schemas.microsoft.com/office/drawing/2014/main" id="{1B387BAA-618E-48C3-A7C1-38EC88F7305D}"/>
              </a:ext>
            </a:extLst>
          </p:cNvPr>
          <p:cNvSpPr txBox="1">
            <a:spLocks/>
          </p:cNvSpPr>
          <p:nvPr/>
        </p:nvSpPr>
        <p:spPr>
          <a:xfrm>
            <a:off x="4062855" y="4189175"/>
            <a:ext cx="1988731" cy="480131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5184DC"/>
              </a:buClr>
              <a:buNone/>
            </a:pPr>
            <a:r>
              <a:rPr lang="en-US" sz="1400" dirty="0">
                <a:latin typeface="Cavolini" panose="020B0502040204020203" pitchFamily="66" charset="0"/>
                <a:ea typeface="+mn-lt"/>
                <a:cs typeface="Cavolini" panose="020B0502040204020203" pitchFamily="66" charset="0"/>
              </a:rPr>
              <a:t>David ‘De’ </a:t>
            </a:r>
            <a:r>
              <a:rPr lang="en-US" sz="1400" dirty="0" err="1">
                <a:latin typeface="Cavolini" panose="020B0502040204020203" pitchFamily="66" charset="0"/>
                <a:ea typeface="+mn-lt"/>
                <a:cs typeface="Cavolini" panose="020B0502040204020203" pitchFamily="66" charset="0"/>
              </a:rPr>
              <a:t>Benedictis</a:t>
            </a:r>
            <a:br>
              <a:rPr lang="en-US" sz="1400" dirty="0">
                <a:latin typeface="Cavolini" panose="020B0502040204020203" pitchFamily="66" charset="0"/>
                <a:ea typeface="+mn-lt"/>
                <a:cs typeface="Cavolini" panose="020B0502040204020203" pitchFamily="66" charset="0"/>
              </a:rPr>
            </a:br>
            <a:r>
              <a:rPr lang="en-US" sz="1400" dirty="0">
                <a:latin typeface="Cavolini" panose="020B0502040204020203" pitchFamily="66" charset="0"/>
                <a:ea typeface="+mn-lt"/>
                <a:cs typeface="Cavolini" panose="020B0502040204020203" pitchFamily="66" charset="0"/>
              </a:rPr>
              <a:t>Senior Developer</a:t>
            </a:r>
          </a:p>
        </p:txBody>
      </p:sp>
      <p:sp>
        <p:nvSpPr>
          <p:cNvPr id="95" name="Content Placeholder 3">
            <a:extLst>
              <a:ext uri="{FF2B5EF4-FFF2-40B4-BE49-F238E27FC236}">
                <a16:creationId xmlns:a16="http://schemas.microsoft.com/office/drawing/2014/main" id="{B155D1EF-A6C3-41EA-9D68-05817DCBCCC3}"/>
              </a:ext>
            </a:extLst>
          </p:cNvPr>
          <p:cNvSpPr txBox="1">
            <a:spLocks/>
          </p:cNvSpPr>
          <p:nvPr/>
        </p:nvSpPr>
        <p:spPr>
          <a:xfrm>
            <a:off x="7542649" y="5145957"/>
            <a:ext cx="1988731" cy="480131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5184DC"/>
              </a:buClr>
              <a:buNone/>
            </a:pPr>
            <a:r>
              <a:rPr lang="en-US" sz="1400" dirty="0">
                <a:latin typeface="Cavolini" panose="020B0502040204020203" pitchFamily="66" charset="0"/>
                <a:ea typeface="+mn-lt"/>
                <a:cs typeface="Cavolini" panose="020B0502040204020203" pitchFamily="66" charset="0"/>
              </a:rPr>
              <a:t>Mark ‘Jester’ Watts</a:t>
            </a:r>
            <a:br>
              <a:rPr lang="en-US" sz="1400" dirty="0">
                <a:latin typeface="Cavolini" panose="020B0502040204020203" pitchFamily="66" charset="0"/>
                <a:ea typeface="+mn-lt"/>
                <a:cs typeface="Cavolini" panose="020B0502040204020203" pitchFamily="66" charset="0"/>
              </a:rPr>
            </a:br>
            <a:r>
              <a:rPr lang="en-US" sz="1400" dirty="0">
                <a:latin typeface="Cavolini" panose="020B0502040204020203" pitchFamily="66" charset="0"/>
                <a:ea typeface="+mn-lt"/>
                <a:cs typeface="Cavolini" panose="020B0502040204020203" pitchFamily="66" charset="0"/>
              </a:rPr>
              <a:t>Product Owner</a:t>
            </a:r>
          </a:p>
        </p:txBody>
      </p:sp>
      <p:sp>
        <p:nvSpPr>
          <p:cNvPr id="96" name="Content Placeholder 3">
            <a:extLst>
              <a:ext uri="{FF2B5EF4-FFF2-40B4-BE49-F238E27FC236}">
                <a16:creationId xmlns:a16="http://schemas.microsoft.com/office/drawing/2014/main" id="{FC902695-F638-4A75-BC93-4A2BB3CAA13B}"/>
              </a:ext>
            </a:extLst>
          </p:cNvPr>
          <p:cNvSpPr txBox="1">
            <a:spLocks/>
          </p:cNvSpPr>
          <p:nvPr/>
        </p:nvSpPr>
        <p:spPr>
          <a:xfrm>
            <a:off x="7542649" y="2413933"/>
            <a:ext cx="1988731" cy="480131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5184DC"/>
              </a:buClr>
              <a:buNone/>
            </a:pPr>
            <a:r>
              <a:rPr lang="en-US" sz="1400" dirty="0">
                <a:latin typeface="Cavolini" panose="020B0502040204020203" pitchFamily="66" charset="0"/>
                <a:ea typeface="+mn-lt"/>
                <a:cs typeface="Cavolini" panose="020B0502040204020203" pitchFamily="66" charset="0"/>
              </a:rPr>
              <a:t>Pawel ‘Viper’ Matyjasek</a:t>
            </a:r>
            <a:br>
              <a:rPr lang="en-US" sz="1400" dirty="0">
                <a:latin typeface="Cavolini" panose="020B0502040204020203" pitchFamily="66" charset="0"/>
                <a:ea typeface="+mn-lt"/>
                <a:cs typeface="Cavolini" panose="020B0502040204020203" pitchFamily="66" charset="0"/>
              </a:rPr>
            </a:br>
            <a:r>
              <a:rPr lang="en-US" sz="1400" dirty="0">
                <a:latin typeface="Cavolini" panose="020B0502040204020203" pitchFamily="66" charset="0"/>
                <a:ea typeface="+mn-lt"/>
                <a:cs typeface="Cavolini" panose="020B0502040204020203" pitchFamily="66" charset="0"/>
              </a:rPr>
              <a:t>STM</a:t>
            </a:r>
          </a:p>
        </p:txBody>
      </p:sp>
      <p:sp>
        <p:nvSpPr>
          <p:cNvPr id="98" name="Content Placeholder 3">
            <a:extLst>
              <a:ext uri="{FF2B5EF4-FFF2-40B4-BE49-F238E27FC236}">
                <a16:creationId xmlns:a16="http://schemas.microsoft.com/office/drawing/2014/main" id="{4859A76E-1F68-4E84-A524-511A99DA5418}"/>
              </a:ext>
            </a:extLst>
          </p:cNvPr>
          <p:cNvSpPr txBox="1">
            <a:spLocks/>
          </p:cNvSpPr>
          <p:nvPr/>
        </p:nvSpPr>
        <p:spPr>
          <a:xfrm>
            <a:off x="7542649" y="4235283"/>
            <a:ext cx="1988731" cy="480131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5184DC"/>
              </a:buClr>
              <a:buNone/>
            </a:pPr>
            <a:r>
              <a:rPr lang="en-US" sz="1400" dirty="0">
                <a:latin typeface="Cavolini" panose="020B0502040204020203" pitchFamily="66" charset="0"/>
                <a:ea typeface="+mn-lt"/>
                <a:cs typeface="Cavolini" panose="020B0502040204020203" pitchFamily="66" charset="0"/>
              </a:rPr>
              <a:t>Tim ‘Merlin’ Barton</a:t>
            </a:r>
            <a:br>
              <a:rPr lang="en-US" sz="1400" dirty="0">
                <a:latin typeface="Cavolini" panose="020B0502040204020203" pitchFamily="66" charset="0"/>
                <a:ea typeface="+mn-lt"/>
                <a:cs typeface="Cavolini" panose="020B0502040204020203" pitchFamily="66" charset="0"/>
              </a:rPr>
            </a:br>
            <a:r>
              <a:rPr lang="en-US" sz="1400" dirty="0">
                <a:latin typeface="Cavolini" panose="020B0502040204020203" pitchFamily="66" charset="0"/>
                <a:ea typeface="+mn-lt"/>
                <a:cs typeface="Cavolini" panose="020B0502040204020203" pitchFamily="66" charset="0"/>
              </a:rPr>
              <a:t>Senior Developer</a:t>
            </a:r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DB5DF0D0-A68A-44E4-AD2D-B2C3C0929DCF}"/>
              </a:ext>
            </a:extLst>
          </p:cNvPr>
          <p:cNvSpPr/>
          <p:nvPr/>
        </p:nvSpPr>
        <p:spPr>
          <a:xfrm>
            <a:off x="3170734" y="2243698"/>
            <a:ext cx="879037" cy="820800"/>
          </a:xfrm>
          <a:prstGeom prst="ellipse">
            <a:avLst/>
          </a:prstGeom>
          <a:blipFill>
            <a:blip r:embed="rId22"/>
            <a:stretch>
              <a:fillRect l="-1000" r="2000" b="-7000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AA7F8EB7-F652-48DB-A340-EA61D3657E98}"/>
              </a:ext>
            </a:extLst>
          </p:cNvPr>
          <p:cNvSpPr/>
          <p:nvPr/>
        </p:nvSpPr>
        <p:spPr>
          <a:xfrm>
            <a:off x="6706443" y="2243698"/>
            <a:ext cx="879037" cy="820800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PM</a:t>
            </a: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47B5D353-1F41-42D2-AB99-A8ECD303C982}"/>
              </a:ext>
            </a:extLst>
          </p:cNvPr>
          <p:cNvSpPr/>
          <p:nvPr/>
        </p:nvSpPr>
        <p:spPr>
          <a:xfrm>
            <a:off x="3176391" y="3156294"/>
            <a:ext cx="879037" cy="820800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SM</a:t>
            </a:r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CC84827B-3291-4163-B737-74FE7B79B923}"/>
              </a:ext>
            </a:extLst>
          </p:cNvPr>
          <p:cNvSpPr/>
          <p:nvPr/>
        </p:nvSpPr>
        <p:spPr>
          <a:xfrm>
            <a:off x="3170734" y="4956023"/>
            <a:ext cx="879037" cy="820800"/>
          </a:xfrm>
          <a:prstGeom prst="ellipse">
            <a:avLst/>
          </a:prstGeom>
          <a:blipFill dpi="0" rotWithShape="1">
            <a:blip r:embed="rId23"/>
            <a:srcRect/>
            <a:stretch>
              <a:fillRect t="-12000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37EA37C1-E50D-45A6-8A79-2C432EC101B6}"/>
              </a:ext>
            </a:extLst>
          </p:cNvPr>
          <p:cNvSpPr/>
          <p:nvPr/>
        </p:nvSpPr>
        <p:spPr>
          <a:xfrm>
            <a:off x="6702499" y="4954500"/>
            <a:ext cx="879037" cy="820800"/>
          </a:xfrm>
          <a:prstGeom prst="ellipse">
            <a:avLst/>
          </a:prstGeom>
          <a:blipFill>
            <a:blip r:embed="rId24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0" name="Picture 109" descr="A kangaroo with a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3746E20D-D8D1-409F-9070-107E4883E0D9}"/>
              </a:ext>
            </a:extLst>
          </p:cNvPr>
          <p:cNvPicPr>
            <a:picLocks noChangeAspect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165"/>
          <a:stretch/>
        </p:blipFill>
        <p:spPr>
          <a:xfrm rot="20789520">
            <a:off x="8916830" y="4844767"/>
            <a:ext cx="3346711" cy="2690166"/>
          </a:xfrm>
          <a:prstGeom prst="rect">
            <a:avLst/>
          </a:prstGeom>
        </p:spPr>
      </p:pic>
      <p:pic>
        <p:nvPicPr>
          <p:cNvPr id="111" name="Picture 110" descr="A picture containing diagram&#10;&#10;Description automatically generated">
            <a:extLst>
              <a:ext uri="{FF2B5EF4-FFF2-40B4-BE49-F238E27FC236}">
                <a16:creationId xmlns:a16="http://schemas.microsoft.com/office/drawing/2014/main" id="{B5D7B719-5D52-4498-92EE-A4D45C1E6AA8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30501">
            <a:off x="-877089" y="3514713"/>
            <a:ext cx="3183017" cy="4792497"/>
          </a:xfrm>
          <a:prstGeom prst="rect">
            <a:avLst/>
          </a:prstGeom>
        </p:spPr>
      </p:pic>
      <p:sp>
        <p:nvSpPr>
          <p:cNvPr id="112" name="Oval 111">
            <a:extLst>
              <a:ext uri="{FF2B5EF4-FFF2-40B4-BE49-F238E27FC236}">
                <a16:creationId xmlns:a16="http://schemas.microsoft.com/office/drawing/2014/main" id="{5787909A-B411-41D4-9366-F145FB625552}"/>
              </a:ext>
            </a:extLst>
          </p:cNvPr>
          <p:cNvSpPr/>
          <p:nvPr/>
        </p:nvSpPr>
        <p:spPr>
          <a:xfrm>
            <a:off x="6702499" y="2241203"/>
            <a:ext cx="879037" cy="820800"/>
          </a:xfrm>
          <a:prstGeom prst="ellipse">
            <a:avLst/>
          </a:prstGeom>
          <a:blipFill>
            <a:blip r:embed="rId27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4082DCE0-B2AB-4C64-AEF2-CA42CCF947CC}"/>
              </a:ext>
            </a:extLst>
          </p:cNvPr>
          <p:cNvSpPr/>
          <p:nvPr/>
        </p:nvSpPr>
        <p:spPr>
          <a:xfrm>
            <a:off x="3170734" y="3153799"/>
            <a:ext cx="879037" cy="820800"/>
          </a:xfrm>
          <a:prstGeom prst="ellipse">
            <a:avLst/>
          </a:prstGeom>
          <a:blipFill dpi="0" rotWithShape="1">
            <a:blip r:embed="rId28"/>
            <a:srcRect/>
            <a:stretch>
              <a:fillRect l="-7000" t="-54000" r="-13000" b="-11000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C864FBFD-B84B-4735-A666-2FDEA8C0095A}"/>
              </a:ext>
            </a:extLst>
          </p:cNvPr>
          <p:cNvSpPr/>
          <p:nvPr/>
        </p:nvSpPr>
        <p:spPr>
          <a:xfrm>
            <a:off x="3170734" y="4047051"/>
            <a:ext cx="879037" cy="820800"/>
          </a:xfrm>
          <a:prstGeom prst="ellipse">
            <a:avLst/>
          </a:prstGeom>
          <a:blipFill dpi="0" rotWithShape="1">
            <a:blip r:embed="rId29"/>
            <a:srcRect/>
            <a:stretch>
              <a:fillRect l="-1000" r="2000" b="-7000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GB">
              <a:cs typeface="Calibri"/>
            </a:endParaRPr>
          </a:p>
        </p:txBody>
      </p:sp>
      <p:sp>
        <p:nvSpPr>
          <p:cNvPr id="116" name="Content Placeholder 3">
            <a:extLst>
              <a:ext uri="{FF2B5EF4-FFF2-40B4-BE49-F238E27FC236}">
                <a16:creationId xmlns:a16="http://schemas.microsoft.com/office/drawing/2014/main" id="{C68BC312-09C2-4574-AE17-E9BB3AFB4AE7}"/>
              </a:ext>
            </a:extLst>
          </p:cNvPr>
          <p:cNvSpPr txBox="1">
            <a:spLocks/>
          </p:cNvSpPr>
          <p:nvPr/>
        </p:nvSpPr>
        <p:spPr>
          <a:xfrm>
            <a:off x="7542649" y="3324608"/>
            <a:ext cx="1988731" cy="480131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dirty="0">
                <a:latin typeface="Cavolini" panose="020B0502040204020203" pitchFamily="66" charset="0"/>
                <a:ea typeface="+mn-lt"/>
                <a:cs typeface="Cavolini" panose="020B0502040204020203" pitchFamily="66" charset="0"/>
              </a:rPr>
              <a:t>Gregor ‘Iceman’ </a:t>
            </a:r>
            <a:r>
              <a:rPr lang="en-US" sz="1400" dirty="0" err="1">
                <a:latin typeface="Cavolini" panose="020B0502040204020203" pitchFamily="66" charset="0"/>
                <a:ea typeface="+mn-lt"/>
                <a:cs typeface="Cavolini" panose="020B0502040204020203" pitchFamily="66" charset="0"/>
              </a:rPr>
              <a:t>Janas</a:t>
            </a:r>
            <a:br>
              <a:rPr lang="en-US" sz="1400" dirty="0">
                <a:latin typeface="Cavolini" panose="020B0502040204020203" pitchFamily="66" charset="0"/>
                <a:ea typeface="+mn-lt"/>
                <a:cs typeface="Cavolini" panose="020B0502040204020203" pitchFamily="66" charset="0"/>
              </a:rPr>
            </a:br>
            <a:r>
              <a:rPr lang="en-US" sz="1400" dirty="0">
                <a:latin typeface="Cavolini" panose="020B0502040204020203" pitchFamily="66" charset="0"/>
                <a:ea typeface="+mn-lt"/>
                <a:cs typeface="Cavolini" panose="020B0502040204020203" pitchFamily="66" charset="0"/>
              </a:rPr>
              <a:t>Scrum Master</a:t>
            </a:r>
            <a:endParaRPr lang="en-US" dirty="0">
              <a:latin typeface="Cavolini" panose="020B0502040204020203" pitchFamily="66" charset="0"/>
              <a:cs typeface="Cavolini" panose="020B0502040204020203" pitchFamily="66" charset="0"/>
            </a:endParaRPr>
          </a:p>
        </p:txBody>
      </p:sp>
      <p:pic>
        <p:nvPicPr>
          <p:cNvPr id="117" name="Picture 22">
            <a:extLst>
              <a:ext uri="{FF2B5EF4-FFF2-40B4-BE49-F238E27FC236}">
                <a16:creationId xmlns:a16="http://schemas.microsoft.com/office/drawing/2014/main" id="{FBB19B95-5126-40FE-B212-5E614CA9FFCD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6702499" y="3121362"/>
            <a:ext cx="855518" cy="893619"/>
          </a:xfrm>
          <a:prstGeom prst="ellipse">
            <a:avLst/>
          </a:prstGeom>
          <a:ln w="635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50" name="Oval 49">
            <a:extLst>
              <a:ext uri="{FF2B5EF4-FFF2-40B4-BE49-F238E27FC236}">
                <a16:creationId xmlns:a16="http://schemas.microsoft.com/office/drawing/2014/main" id="{9C0083C8-EF9E-4B20-93A2-B39925A7AAA6}"/>
              </a:ext>
            </a:extLst>
          </p:cNvPr>
          <p:cNvSpPr/>
          <p:nvPr/>
        </p:nvSpPr>
        <p:spPr>
          <a:xfrm>
            <a:off x="3170734" y="5882577"/>
            <a:ext cx="879037" cy="820800"/>
          </a:xfrm>
          <a:prstGeom prst="ellipse">
            <a:avLst/>
          </a:prstGeom>
          <a:solidFill>
            <a:srgbClr val="D6A3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/>
              <a:t>FI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DCB40E38-5858-4E71-82C7-C1D8646429EC}"/>
              </a:ext>
            </a:extLst>
          </p:cNvPr>
          <p:cNvSpPr/>
          <p:nvPr/>
        </p:nvSpPr>
        <p:spPr>
          <a:xfrm rot="16200000">
            <a:off x="6673381" y="4072943"/>
            <a:ext cx="879037" cy="820800"/>
          </a:xfrm>
          <a:prstGeom prst="ellipse">
            <a:avLst/>
          </a:prstGeom>
          <a:blipFill>
            <a:blip r:embed="rId31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AF84C14B-9DFA-40CA-A34A-3FECA98799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1277" y="61388"/>
            <a:ext cx="1526857" cy="14960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982663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FCE7F9B-8135-4037-B5C5-550C5E643A61}"/>
              </a:ext>
            </a:extLst>
          </p:cNvPr>
          <p:cNvSpPr txBox="1"/>
          <p:nvPr/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600" b="1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Sprint Burndown</a:t>
            </a:r>
            <a:endParaRPr lang="en-US" sz="26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8" name="Picture 17" descr="A picture containing monitor&#10;&#10;Description automatically generated">
            <a:extLst>
              <a:ext uri="{FF2B5EF4-FFF2-40B4-BE49-F238E27FC236}">
                <a16:creationId xmlns:a16="http://schemas.microsoft.com/office/drawing/2014/main" id="{2D9E4B37-8ADF-40FF-9550-F881CC44E6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6922" y="6507105"/>
            <a:ext cx="1440001" cy="22704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8AB93C2-3FCE-45BF-A690-0F8EA3C418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" y="6350"/>
            <a:ext cx="1526857" cy="14960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9CC3785-1F60-4F9F-A04C-3E94A2A4E1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3008" y="722376"/>
            <a:ext cx="7677515" cy="5070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4183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 descr="Hiking isometric composition with wild mountain panoramic image with walking paths and human characters of campers Free Vector">
            <a:extLst>
              <a:ext uri="{FF2B5EF4-FFF2-40B4-BE49-F238E27FC236}">
                <a16:creationId xmlns:a16="http://schemas.microsoft.com/office/drawing/2014/main" id="{FF2239C5-A90F-4F27-B001-410E0C8BF5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24" b="10847"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2551D79-FFB8-408D-BD0D-541A6F7E47A8}"/>
              </a:ext>
            </a:extLst>
          </p:cNvPr>
          <p:cNvSpPr txBox="1"/>
          <p:nvPr/>
        </p:nvSpPr>
        <p:spPr>
          <a:xfrm>
            <a:off x="838201" y="1065862"/>
            <a:ext cx="3313164" cy="4726276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marL="0" indent="0" algn="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WHAT’S NEXT?</a:t>
            </a:r>
            <a:endParaRPr lang="en-US" sz="40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7EE059BC-1B9A-49EA-824E-580ECD10239F}"/>
              </a:ext>
            </a:extLst>
          </p:cNvPr>
          <p:cNvSpPr txBox="1"/>
          <p:nvPr/>
        </p:nvSpPr>
        <p:spPr>
          <a:xfrm>
            <a:off x="5155379" y="1065862"/>
            <a:ext cx="5744685" cy="4726276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FFFFFF"/>
                </a:solidFill>
              </a:rPr>
              <a:t>By the end of Sprint 9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FFFFFF"/>
                </a:solidFill>
              </a:rPr>
              <a:t>Finally validate users email addresses during onboarding to prevent incidents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FFFFFF"/>
                </a:solidFill>
              </a:rPr>
              <a:t>Have a solution for repair the auditing dead letters in Sim and Prod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FFFFFF"/>
                </a:solidFill>
              </a:rPr>
              <a:t>Upgrade Workstreams database to V3 templates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FFFFFF"/>
                </a:solidFill>
              </a:rPr>
              <a:t>Upgrade Collective Approvals API to V3 templates</a:t>
            </a:r>
            <a:br>
              <a:rPr lang="en-US" sz="2000" dirty="0">
                <a:solidFill>
                  <a:srgbClr val="FFFFFF"/>
                </a:solidFill>
              </a:rPr>
            </a:br>
            <a:endParaRPr lang="en-US" sz="2000" dirty="0">
              <a:solidFill>
                <a:srgbClr val="FFFFFF"/>
              </a:solidFill>
            </a:endParaRPr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b="1" dirty="0">
              <a:solidFill>
                <a:srgbClr val="FFFFFF"/>
              </a:solidFill>
            </a:endParaRPr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b="1" dirty="0">
              <a:solidFill>
                <a:srgbClr val="FFFFFF"/>
              </a:solidFill>
            </a:endParaRPr>
          </a:p>
        </p:txBody>
      </p:sp>
      <p:sp>
        <p:nvSpPr>
          <p:cNvPr id="3" name="TextBox 1">
            <a:extLst>
              <a:ext uri="{FF2B5EF4-FFF2-40B4-BE49-F238E27FC236}">
                <a16:creationId xmlns:a16="http://schemas.microsoft.com/office/drawing/2014/main" id="{4B45C8C1-2CCA-4756-BEDD-6BDF977929C0}"/>
              </a:ext>
            </a:extLst>
          </p:cNvPr>
          <p:cNvSpPr txBox="1"/>
          <p:nvPr/>
        </p:nvSpPr>
        <p:spPr>
          <a:xfrm>
            <a:off x="411479" y="2688336"/>
            <a:ext cx="4498848" cy="35844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BC78054-5199-401C-8CE3-B07201160C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" y="6350"/>
            <a:ext cx="1526857" cy="14960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861391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02999EA-97FE-4412-920D-54D14327AF20}"/>
              </a:ext>
            </a:extLst>
          </p:cNvPr>
          <p:cNvSpPr/>
          <p:nvPr/>
        </p:nvSpPr>
        <p:spPr>
          <a:xfrm>
            <a:off x="1187142" y="1642131"/>
            <a:ext cx="10228523" cy="4635247"/>
          </a:xfrm>
          <a:custGeom>
            <a:avLst/>
            <a:gdLst>
              <a:gd name="connsiteX0" fmla="*/ 0 w 10228523"/>
              <a:gd name="connsiteY0" fmla="*/ 4561840 h 4635247"/>
              <a:gd name="connsiteX1" fmla="*/ 2956560 w 10228523"/>
              <a:gd name="connsiteY1" fmla="*/ 4572000 h 4635247"/>
              <a:gd name="connsiteX2" fmla="*/ 4196080 w 10228523"/>
              <a:gd name="connsiteY2" fmla="*/ 3881120 h 4635247"/>
              <a:gd name="connsiteX3" fmla="*/ 2804160 w 10228523"/>
              <a:gd name="connsiteY3" fmla="*/ 2407920 h 4635247"/>
              <a:gd name="connsiteX4" fmla="*/ 1524000 w 10228523"/>
              <a:gd name="connsiteY4" fmla="*/ 1828800 h 4635247"/>
              <a:gd name="connsiteX5" fmla="*/ 1046480 w 10228523"/>
              <a:gd name="connsiteY5" fmla="*/ 924560 h 4635247"/>
              <a:gd name="connsiteX6" fmla="*/ 4978400 w 10228523"/>
              <a:gd name="connsiteY6" fmla="*/ 538480 h 4635247"/>
              <a:gd name="connsiteX7" fmla="*/ 4958080 w 10228523"/>
              <a:gd name="connsiteY7" fmla="*/ 2336800 h 4635247"/>
              <a:gd name="connsiteX8" fmla="*/ 5354320 w 10228523"/>
              <a:gd name="connsiteY8" fmla="*/ 3271520 h 4635247"/>
              <a:gd name="connsiteX9" fmla="*/ 6380480 w 10228523"/>
              <a:gd name="connsiteY9" fmla="*/ 4023360 h 4635247"/>
              <a:gd name="connsiteX10" fmla="*/ 9458960 w 10228523"/>
              <a:gd name="connsiteY10" fmla="*/ 4165600 h 4635247"/>
              <a:gd name="connsiteX11" fmla="*/ 10180320 w 10228523"/>
              <a:gd name="connsiteY11" fmla="*/ 2966720 h 4635247"/>
              <a:gd name="connsiteX12" fmla="*/ 8483600 w 10228523"/>
              <a:gd name="connsiteY12" fmla="*/ 1930400 h 4635247"/>
              <a:gd name="connsiteX13" fmla="*/ 7447280 w 10228523"/>
              <a:gd name="connsiteY13" fmla="*/ 1361440 h 4635247"/>
              <a:gd name="connsiteX14" fmla="*/ 7975600 w 10228523"/>
              <a:gd name="connsiteY14" fmla="*/ 447040 h 4635247"/>
              <a:gd name="connsiteX15" fmla="*/ 9326880 w 10228523"/>
              <a:gd name="connsiteY15" fmla="*/ 1168400 h 4635247"/>
              <a:gd name="connsiteX16" fmla="*/ 9530080 w 10228523"/>
              <a:gd name="connsiteY16" fmla="*/ 416560 h 4635247"/>
              <a:gd name="connsiteX17" fmla="*/ 8869680 w 10228523"/>
              <a:gd name="connsiteY17" fmla="*/ 101600 h 4635247"/>
              <a:gd name="connsiteX18" fmla="*/ 9977120 w 10228523"/>
              <a:gd name="connsiteY18" fmla="*/ 0 h 4635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0228523" h="4635247">
                <a:moveTo>
                  <a:pt x="0" y="4561840"/>
                </a:moveTo>
                <a:cubicBezTo>
                  <a:pt x="1128606" y="4623646"/>
                  <a:pt x="2257213" y="4685453"/>
                  <a:pt x="2956560" y="4572000"/>
                </a:cubicBezTo>
                <a:cubicBezTo>
                  <a:pt x="3655907" y="4458547"/>
                  <a:pt x="4221480" y="4241800"/>
                  <a:pt x="4196080" y="3881120"/>
                </a:cubicBezTo>
                <a:cubicBezTo>
                  <a:pt x="4170680" y="3520440"/>
                  <a:pt x="3249507" y="2749973"/>
                  <a:pt x="2804160" y="2407920"/>
                </a:cubicBezTo>
                <a:cubicBezTo>
                  <a:pt x="2358813" y="2065867"/>
                  <a:pt x="1816947" y="2076027"/>
                  <a:pt x="1524000" y="1828800"/>
                </a:cubicBezTo>
                <a:cubicBezTo>
                  <a:pt x="1231053" y="1581573"/>
                  <a:pt x="470747" y="1139613"/>
                  <a:pt x="1046480" y="924560"/>
                </a:cubicBezTo>
                <a:cubicBezTo>
                  <a:pt x="1622213" y="709507"/>
                  <a:pt x="4326467" y="303107"/>
                  <a:pt x="4978400" y="538480"/>
                </a:cubicBezTo>
                <a:cubicBezTo>
                  <a:pt x="5630333" y="773853"/>
                  <a:pt x="4895427" y="1881293"/>
                  <a:pt x="4958080" y="2336800"/>
                </a:cubicBezTo>
                <a:cubicBezTo>
                  <a:pt x="5020733" y="2792307"/>
                  <a:pt x="5117253" y="2990427"/>
                  <a:pt x="5354320" y="3271520"/>
                </a:cubicBezTo>
                <a:cubicBezTo>
                  <a:pt x="5591387" y="3552613"/>
                  <a:pt x="5696373" y="3874347"/>
                  <a:pt x="6380480" y="4023360"/>
                </a:cubicBezTo>
                <a:cubicBezTo>
                  <a:pt x="7064587" y="4172373"/>
                  <a:pt x="8825653" y="4341707"/>
                  <a:pt x="9458960" y="4165600"/>
                </a:cubicBezTo>
                <a:cubicBezTo>
                  <a:pt x="10092267" y="3989493"/>
                  <a:pt x="10342880" y="3339253"/>
                  <a:pt x="10180320" y="2966720"/>
                </a:cubicBezTo>
                <a:cubicBezTo>
                  <a:pt x="10017760" y="2594187"/>
                  <a:pt x="8939107" y="2197947"/>
                  <a:pt x="8483600" y="1930400"/>
                </a:cubicBezTo>
                <a:cubicBezTo>
                  <a:pt x="8028093" y="1662853"/>
                  <a:pt x="7531947" y="1608667"/>
                  <a:pt x="7447280" y="1361440"/>
                </a:cubicBezTo>
                <a:cubicBezTo>
                  <a:pt x="7362613" y="1114213"/>
                  <a:pt x="7662333" y="479213"/>
                  <a:pt x="7975600" y="447040"/>
                </a:cubicBezTo>
                <a:cubicBezTo>
                  <a:pt x="8288867" y="414867"/>
                  <a:pt x="9067800" y="1173480"/>
                  <a:pt x="9326880" y="1168400"/>
                </a:cubicBezTo>
                <a:cubicBezTo>
                  <a:pt x="9585960" y="1163320"/>
                  <a:pt x="9606280" y="594360"/>
                  <a:pt x="9530080" y="416560"/>
                </a:cubicBezTo>
                <a:cubicBezTo>
                  <a:pt x="9453880" y="238760"/>
                  <a:pt x="8795173" y="171027"/>
                  <a:pt x="8869680" y="101600"/>
                </a:cubicBezTo>
                <a:cubicBezTo>
                  <a:pt x="8944187" y="32173"/>
                  <a:pt x="9460653" y="16086"/>
                  <a:pt x="9977120" y="0"/>
                </a:cubicBezTo>
              </a:path>
            </a:pathLst>
          </a:custGeom>
          <a:noFill/>
          <a:ln w="88900" cmpd="thickThin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8" name="Graphic 37" descr="Mountains with solid fill">
            <a:extLst>
              <a:ext uri="{FF2B5EF4-FFF2-40B4-BE49-F238E27FC236}">
                <a16:creationId xmlns:a16="http://schemas.microsoft.com/office/drawing/2014/main" id="{8A75F6F3-22BC-4113-8395-7AD4446321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97865" y="1359701"/>
            <a:ext cx="821734" cy="821734"/>
          </a:xfrm>
          <a:prstGeom prst="rect">
            <a:avLst/>
          </a:prstGeom>
        </p:spPr>
      </p:pic>
      <p:sp>
        <p:nvSpPr>
          <p:cNvPr id="35" name="Content Placeholder 3">
            <a:extLst>
              <a:ext uri="{FF2B5EF4-FFF2-40B4-BE49-F238E27FC236}">
                <a16:creationId xmlns:a16="http://schemas.microsoft.com/office/drawing/2014/main" id="{5A9780E7-A9E1-4AC8-A51A-317CA0E3ADC3}"/>
              </a:ext>
            </a:extLst>
          </p:cNvPr>
          <p:cNvSpPr txBox="1">
            <a:spLocks/>
          </p:cNvSpPr>
          <p:nvPr/>
        </p:nvSpPr>
        <p:spPr>
          <a:xfrm>
            <a:off x="201351" y="106669"/>
            <a:ext cx="12794204" cy="646331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5184DC"/>
              </a:buClr>
              <a:buFont typeface="Arial" panose="020B0604020202020204" pitchFamily="34" charset="0"/>
              <a:buNone/>
            </a:pPr>
            <a:r>
              <a:rPr lang="en-US" sz="4000" b="1">
                <a:solidFill>
                  <a:srgbClr val="002060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Platform Roadmap</a:t>
            </a:r>
            <a:endParaRPr lang="en-US" sz="4000" b="1">
              <a:solidFill>
                <a:srgbClr val="F55200"/>
              </a:solidFill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8" name="Graphic 47" descr="Mountain scene with solid fill">
            <a:extLst>
              <a:ext uri="{FF2B5EF4-FFF2-40B4-BE49-F238E27FC236}">
                <a16:creationId xmlns:a16="http://schemas.microsoft.com/office/drawing/2014/main" id="{7B42B201-4643-4EA9-A1FB-5DE630074C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26450" y="2400491"/>
            <a:ext cx="679064" cy="679064"/>
          </a:xfrm>
          <a:prstGeom prst="rect">
            <a:avLst/>
          </a:prstGeom>
        </p:spPr>
      </p:pic>
      <p:pic>
        <p:nvPicPr>
          <p:cNvPr id="50" name="Graphic 49" descr="Rolling hills with solid fill">
            <a:extLst>
              <a:ext uri="{FF2B5EF4-FFF2-40B4-BE49-F238E27FC236}">
                <a16:creationId xmlns:a16="http://schemas.microsoft.com/office/drawing/2014/main" id="{1A70AC33-1C64-4DAD-A759-27989021C4C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784405" y="4303418"/>
            <a:ext cx="1554358" cy="1554358"/>
          </a:xfrm>
          <a:prstGeom prst="rect">
            <a:avLst/>
          </a:prstGeom>
        </p:spPr>
      </p:pic>
      <p:pic>
        <p:nvPicPr>
          <p:cNvPr id="51" name="Graphic 50" descr="Castle scene with solid fill">
            <a:extLst>
              <a:ext uri="{FF2B5EF4-FFF2-40B4-BE49-F238E27FC236}">
                <a16:creationId xmlns:a16="http://schemas.microsoft.com/office/drawing/2014/main" id="{771E02F1-3EB3-4D4A-B2FA-83A0BC7FF1A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770987" y="1526455"/>
            <a:ext cx="212396" cy="212396"/>
          </a:xfrm>
          <a:prstGeom prst="rect">
            <a:avLst/>
          </a:prstGeom>
        </p:spPr>
      </p:pic>
      <p:pic>
        <p:nvPicPr>
          <p:cNvPr id="52" name="Graphic 51" descr="Forest scene with solid fill">
            <a:extLst>
              <a:ext uri="{FF2B5EF4-FFF2-40B4-BE49-F238E27FC236}">
                <a16:creationId xmlns:a16="http://schemas.microsoft.com/office/drawing/2014/main" id="{77318EE2-4582-45E7-A173-DB21C355663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518070" y="2528929"/>
            <a:ext cx="679427" cy="679427"/>
          </a:xfrm>
          <a:prstGeom prst="rect">
            <a:avLst/>
          </a:prstGeom>
        </p:spPr>
      </p:pic>
      <p:pic>
        <p:nvPicPr>
          <p:cNvPr id="54" name="Graphic 53" descr="Rainy scene with solid fill">
            <a:extLst>
              <a:ext uri="{FF2B5EF4-FFF2-40B4-BE49-F238E27FC236}">
                <a16:creationId xmlns:a16="http://schemas.microsoft.com/office/drawing/2014/main" id="{E6297082-0873-4D4B-9EA3-52DD603B998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593385" y="4540876"/>
            <a:ext cx="603957" cy="603957"/>
          </a:xfrm>
          <a:prstGeom prst="rect">
            <a:avLst/>
          </a:prstGeom>
        </p:spPr>
      </p:pic>
      <p:pic>
        <p:nvPicPr>
          <p:cNvPr id="55" name="Graphic 54" descr="Marker">
            <a:extLst>
              <a:ext uri="{FF2B5EF4-FFF2-40B4-BE49-F238E27FC236}">
                <a16:creationId xmlns:a16="http://schemas.microsoft.com/office/drawing/2014/main" id="{60825D1F-5D06-4BE7-BF57-C89F32F22EF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766387" y="3309460"/>
            <a:ext cx="740626" cy="740626"/>
          </a:xfrm>
          <a:prstGeom prst="rect">
            <a:avLst/>
          </a:prstGeom>
        </p:spPr>
      </p:pic>
      <p:pic>
        <p:nvPicPr>
          <p:cNvPr id="56" name="Graphic 55" descr="Marker">
            <a:extLst>
              <a:ext uri="{FF2B5EF4-FFF2-40B4-BE49-F238E27FC236}">
                <a16:creationId xmlns:a16="http://schemas.microsoft.com/office/drawing/2014/main" id="{A89AF0D2-F6FD-4B9F-94BB-9E6E3EE5196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955033" y="1585580"/>
            <a:ext cx="525559" cy="525559"/>
          </a:xfrm>
          <a:prstGeom prst="rect">
            <a:avLst/>
          </a:prstGeom>
        </p:spPr>
      </p:pic>
      <p:pic>
        <p:nvPicPr>
          <p:cNvPr id="57" name="Graphic 56" descr="Forest scene with solid fill">
            <a:extLst>
              <a:ext uri="{FF2B5EF4-FFF2-40B4-BE49-F238E27FC236}">
                <a16:creationId xmlns:a16="http://schemas.microsoft.com/office/drawing/2014/main" id="{6A7E0C5C-ACE9-458A-80D1-3B924ACF6E5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034474" y="2166977"/>
            <a:ext cx="399115" cy="399115"/>
          </a:xfrm>
          <a:prstGeom prst="rect">
            <a:avLst/>
          </a:prstGeom>
        </p:spPr>
      </p:pic>
      <p:pic>
        <p:nvPicPr>
          <p:cNvPr id="61" name="Graphic 60" descr="Marker">
            <a:extLst>
              <a:ext uri="{FF2B5EF4-FFF2-40B4-BE49-F238E27FC236}">
                <a16:creationId xmlns:a16="http://schemas.microsoft.com/office/drawing/2014/main" id="{96A90695-82BA-4D5B-A05D-A0DD9945443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9461637" y="1455642"/>
            <a:ext cx="354021" cy="354021"/>
          </a:xfrm>
          <a:prstGeom prst="rect">
            <a:avLst/>
          </a:prstGeom>
        </p:spPr>
      </p:pic>
      <p:pic>
        <p:nvPicPr>
          <p:cNvPr id="63" name="Picture 62" descr="A picture containing monitor&#10;&#10;Description automatically generated">
            <a:extLst>
              <a:ext uri="{FF2B5EF4-FFF2-40B4-BE49-F238E27FC236}">
                <a16:creationId xmlns:a16="http://schemas.microsoft.com/office/drawing/2014/main" id="{BB655886-C720-4645-A876-0F9AB01393CA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400901" y="6408994"/>
            <a:ext cx="1440001" cy="227040"/>
          </a:xfrm>
          <a:prstGeom prst="rect">
            <a:avLst/>
          </a:prstGeom>
        </p:spPr>
      </p:pic>
      <p:pic>
        <p:nvPicPr>
          <p:cNvPr id="66" name="Graphic 65" descr="Marker">
            <a:extLst>
              <a:ext uri="{FF2B5EF4-FFF2-40B4-BE49-F238E27FC236}">
                <a16:creationId xmlns:a16="http://schemas.microsoft.com/office/drawing/2014/main" id="{20B9E8C7-DB36-4729-9684-2E557C7057E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2849874" y="5454441"/>
            <a:ext cx="806671" cy="806671"/>
          </a:xfrm>
          <a:prstGeom prst="rect">
            <a:avLst/>
          </a:prstGeom>
        </p:spPr>
      </p:pic>
      <p:pic>
        <p:nvPicPr>
          <p:cNvPr id="67" name="Graphic 66" descr="Race Flag with solid fill">
            <a:extLst>
              <a:ext uri="{FF2B5EF4-FFF2-40B4-BE49-F238E27FC236}">
                <a16:creationId xmlns:a16="http://schemas.microsoft.com/office/drawing/2014/main" id="{97E68B0F-952C-4412-B809-2B718E5F6831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0812765" y="538924"/>
            <a:ext cx="914400" cy="914400"/>
          </a:xfrm>
          <a:prstGeom prst="rect">
            <a:avLst/>
          </a:prstGeom>
        </p:spPr>
      </p:pic>
      <p:pic>
        <p:nvPicPr>
          <p:cNvPr id="47" name="Graphic 46" descr="Mountains with solid fill">
            <a:extLst>
              <a:ext uri="{FF2B5EF4-FFF2-40B4-BE49-F238E27FC236}">
                <a16:creationId xmlns:a16="http://schemas.microsoft.com/office/drawing/2014/main" id="{63A6C28A-03A3-4EA4-9249-628B6B1CBC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27820" y="2151303"/>
            <a:ext cx="1528130" cy="1528130"/>
          </a:xfrm>
          <a:prstGeom prst="rect">
            <a:avLst/>
          </a:prstGeom>
        </p:spPr>
      </p:pic>
      <p:pic>
        <p:nvPicPr>
          <p:cNvPr id="44" name="Graphic 43" descr="Marker">
            <a:extLst>
              <a:ext uri="{FF2B5EF4-FFF2-40B4-BE49-F238E27FC236}">
                <a16:creationId xmlns:a16="http://schemas.microsoft.com/office/drawing/2014/main" id="{E219A302-AD42-4866-A02A-4D2591D18F4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654007" y="1731701"/>
            <a:ext cx="398492" cy="398492"/>
          </a:xfrm>
          <a:prstGeom prst="rect">
            <a:avLst/>
          </a:prstGeom>
        </p:spPr>
      </p:pic>
      <p:pic>
        <p:nvPicPr>
          <p:cNvPr id="71" name="Graphic 70" descr="Race Car with solid fill">
            <a:extLst>
              <a:ext uri="{FF2B5EF4-FFF2-40B4-BE49-F238E27FC236}">
                <a16:creationId xmlns:a16="http://schemas.microsoft.com/office/drawing/2014/main" id="{63CA46D4-7C10-42CB-A08C-B71D57F8EFF8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 rot="2555861" flipH="1">
            <a:off x="2163763" y="2735548"/>
            <a:ext cx="592792" cy="592792"/>
          </a:xfrm>
          <a:prstGeom prst="rect">
            <a:avLst/>
          </a:prstGeom>
        </p:spPr>
      </p:pic>
      <p:pic>
        <p:nvPicPr>
          <p:cNvPr id="17" name="Graphic 16" descr="Deciduous tree with solid fill">
            <a:extLst>
              <a:ext uri="{FF2B5EF4-FFF2-40B4-BE49-F238E27FC236}">
                <a16:creationId xmlns:a16="http://schemas.microsoft.com/office/drawing/2014/main" id="{DCC0D455-8084-4817-92ED-F9B70E8A8558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3917563" y="2200639"/>
            <a:ext cx="519793" cy="519793"/>
          </a:xfrm>
          <a:prstGeom prst="rect">
            <a:avLst/>
          </a:prstGeom>
        </p:spPr>
      </p:pic>
      <p:pic>
        <p:nvPicPr>
          <p:cNvPr id="75" name="Graphic 74" descr="Deciduous tree with solid fill">
            <a:extLst>
              <a:ext uri="{FF2B5EF4-FFF2-40B4-BE49-F238E27FC236}">
                <a16:creationId xmlns:a16="http://schemas.microsoft.com/office/drawing/2014/main" id="{13D0B601-0605-4E53-AB47-AAB629B9B9A7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431190" y="2118777"/>
            <a:ext cx="426349" cy="426349"/>
          </a:xfrm>
          <a:prstGeom prst="rect">
            <a:avLst/>
          </a:prstGeom>
        </p:spPr>
      </p:pic>
      <p:pic>
        <p:nvPicPr>
          <p:cNvPr id="76" name="Graphic 75" descr="Deciduous tree with solid fill">
            <a:extLst>
              <a:ext uri="{FF2B5EF4-FFF2-40B4-BE49-F238E27FC236}">
                <a16:creationId xmlns:a16="http://schemas.microsoft.com/office/drawing/2014/main" id="{BEE19A5E-BB34-445A-80CC-12FC8C3F6751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114877" y="1634864"/>
            <a:ext cx="305429" cy="305429"/>
          </a:xfrm>
          <a:prstGeom prst="rect">
            <a:avLst/>
          </a:prstGeom>
        </p:spPr>
      </p:pic>
      <p:pic>
        <p:nvPicPr>
          <p:cNvPr id="77" name="Graphic 76" descr="Forest scene with solid fill">
            <a:extLst>
              <a:ext uri="{FF2B5EF4-FFF2-40B4-BE49-F238E27FC236}">
                <a16:creationId xmlns:a16="http://schemas.microsoft.com/office/drawing/2014/main" id="{FBB6C448-C423-42B2-A33E-FDEC42F65C1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915544" y="2141431"/>
            <a:ext cx="679427" cy="679427"/>
          </a:xfrm>
          <a:prstGeom prst="rect">
            <a:avLst/>
          </a:prstGeom>
        </p:spPr>
      </p:pic>
      <p:pic>
        <p:nvPicPr>
          <p:cNvPr id="78" name="Graphic 77" descr="Forest scene with solid fill">
            <a:extLst>
              <a:ext uri="{FF2B5EF4-FFF2-40B4-BE49-F238E27FC236}">
                <a16:creationId xmlns:a16="http://schemas.microsoft.com/office/drawing/2014/main" id="{EB0E5B3D-5FFB-41AC-977B-7B03C2EF509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334663" y="2051931"/>
            <a:ext cx="679427" cy="679427"/>
          </a:xfrm>
          <a:prstGeom prst="rect">
            <a:avLst/>
          </a:prstGeom>
        </p:spPr>
      </p:pic>
      <p:sp>
        <p:nvSpPr>
          <p:cNvPr id="82" name="TextBox 81">
            <a:extLst>
              <a:ext uri="{FF2B5EF4-FFF2-40B4-BE49-F238E27FC236}">
                <a16:creationId xmlns:a16="http://schemas.microsoft.com/office/drawing/2014/main" id="{6D19A7F3-5D7F-468E-9510-3C97FA761A4E}"/>
              </a:ext>
            </a:extLst>
          </p:cNvPr>
          <p:cNvSpPr txBox="1"/>
          <p:nvPr/>
        </p:nvSpPr>
        <p:spPr>
          <a:xfrm>
            <a:off x="6438513" y="3360888"/>
            <a:ext cx="1417415" cy="1015663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>
              <a:defRPr/>
            </a:pPr>
            <a:r>
              <a:rPr lang="en-GB" sz="1000">
                <a:latin typeface="Century Gothic"/>
              </a:rPr>
              <a:t>Migration of Inbound/Outbound Service Fabric Remoting to REST Endpoints</a:t>
            </a:r>
          </a:p>
          <a:p>
            <a:pPr algn="ctr">
              <a:defRPr/>
            </a:pPr>
            <a:r>
              <a:rPr lang="en-GB" sz="1000">
                <a:latin typeface="Century Gothic"/>
              </a:rPr>
              <a:t>(Q1 2022)</a:t>
            </a:r>
            <a:endParaRPr lang="en-GB" sz="1000">
              <a:solidFill>
                <a:prstClr val="black"/>
              </a:solidFill>
              <a:latin typeface="Century Gothic" panose="020B0502020202020204" pitchFamily="34" charset="0"/>
            </a:endParaRPr>
          </a:p>
        </p:txBody>
      </p:sp>
      <p:pic>
        <p:nvPicPr>
          <p:cNvPr id="84" name="Graphic 83" descr="Marker">
            <a:extLst>
              <a:ext uri="{FF2B5EF4-FFF2-40B4-BE49-F238E27FC236}">
                <a16:creationId xmlns:a16="http://schemas.microsoft.com/office/drawing/2014/main" id="{FD6D7E55-9F28-4542-A901-56E90C943176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052499" y="3358670"/>
            <a:ext cx="525559" cy="525559"/>
          </a:xfrm>
          <a:prstGeom prst="rect">
            <a:avLst/>
          </a:prstGeom>
        </p:spPr>
      </p:pic>
      <p:pic>
        <p:nvPicPr>
          <p:cNvPr id="88" name="Graphic 87" descr="Marker">
            <a:extLst>
              <a:ext uri="{FF2B5EF4-FFF2-40B4-BE49-F238E27FC236}">
                <a16:creationId xmlns:a16="http://schemas.microsoft.com/office/drawing/2014/main" id="{D0FABACE-20E6-4CDA-9EE9-1A653F80C75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6615826" y="4598270"/>
            <a:ext cx="674715" cy="674715"/>
          </a:xfrm>
          <a:prstGeom prst="rect">
            <a:avLst/>
          </a:prstGeom>
        </p:spPr>
      </p:pic>
      <p:pic>
        <p:nvPicPr>
          <p:cNvPr id="95" name="Graphic 94" descr="Mountains with solid fill">
            <a:extLst>
              <a:ext uri="{FF2B5EF4-FFF2-40B4-BE49-F238E27FC236}">
                <a16:creationId xmlns:a16="http://schemas.microsoft.com/office/drawing/2014/main" id="{0AB2B165-F965-4B60-BF47-59A2449C4C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85537" y="2003269"/>
            <a:ext cx="397222" cy="397222"/>
          </a:xfrm>
          <a:prstGeom prst="rect">
            <a:avLst/>
          </a:prstGeom>
        </p:spPr>
      </p:pic>
      <p:pic>
        <p:nvPicPr>
          <p:cNvPr id="96" name="Graphic 95" descr="Forest scene with solid fill">
            <a:extLst>
              <a:ext uri="{FF2B5EF4-FFF2-40B4-BE49-F238E27FC236}">
                <a16:creationId xmlns:a16="http://schemas.microsoft.com/office/drawing/2014/main" id="{E492E457-A5E8-4425-AD9F-537F1B62E34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339128" y="2333406"/>
            <a:ext cx="254257" cy="254257"/>
          </a:xfrm>
          <a:prstGeom prst="rect">
            <a:avLst/>
          </a:prstGeom>
        </p:spPr>
      </p:pic>
      <p:pic>
        <p:nvPicPr>
          <p:cNvPr id="97" name="Graphic 96" descr="Deciduous tree with solid fill">
            <a:extLst>
              <a:ext uri="{FF2B5EF4-FFF2-40B4-BE49-F238E27FC236}">
                <a16:creationId xmlns:a16="http://schemas.microsoft.com/office/drawing/2014/main" id="{34CE1C9D-17A6-40C5-B5C2-BADDFCE173EE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0160742" y="2338409"/>
            <a:ext cx="193698" cy="193698"/>
          </a:xfrm>
          <a:prstGeom prst="rect">
            <a:avLst/>
          </a:prstGeom>
        </p:spPr>
      </p:pic>
      <p:pic>
        <p:nvPicPr>
          <p:cNvPr id="98" name="Graphic 97" descr="Deciduous tree with solid fill">
            <a:extLst>
              <a:ext uri="{FF2B5EF4-FFF2-40B4-BE49-F238E27FC236}">
                <a16:creationId xmlns:a16="http://schemas.microsoft.com/office/drawing/2014/main" id="{AEC8108B-5C5A-4DFA-902D-5FD8BF98CBF5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0048347" y="2254214"/>
            <a:ext cx="193698" cy="193698"/>
          </a:xfrm>
          <a:prstGeom prst="rect">
            <a:avLst/>
          </a:prstGeom>
        </p:spPr>
      </p:pic>
      <p:pic>
        <p:nvPicPr>
          <p:cNvPr id="99" name="Graphic 98" descr="Deciduous tree with solid fill">
            <a:extLst>
              <a:ext uri="{FF2B5EF4-FFF2-40B4-BE49-F238E27FC236}">
                <a16:creationId xmlns:a16="http://schemas.microsoft.com/office/drawing/2014/main" id="{62BD3F5E-36F2-48E8-BABC-876C668655DE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0528852" y="2317570"/>
            <a:ext cx="193698" cy="193698"/>
          </a:xfrm>
          <a:prstGeom prst="rect">
            <a:avLst/>
          </a:prstGeom>
        </p:spPr>
      </p:pic>
      <p:pic>
        <p:nvPicPr>
          <p:cNvPr id="100" name="Graphic 99" descr="Bridge scene with solid fill">
            <a:extLst>
              <a:ext uri="{FF2B5EF4-FFF2-40B4-BE49-F238E27FC236}">
                <a16:creationId xmlns:a16="http://schemas.microsoft.com/office/drawing/2014/main" id="{A5A9D776-E25F-4125-A6B4-B9E571A3F038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7447324" y="5221759"/>
            <a:ext cx="914400" cy="914400"/>
          </a:xfrm>
          <a:prstGeom prst="rect">
            <a:avLst/>
          </a:prstGeom>
        </p:spPr>
      </p:pic>
      <p:pic>
        <p:nvPicPr>
          <p:cNvPr id="101" name="Graphic 100" descr="Marker">
            <a:extLst>
              <a:ext uri="{FF2B5EF4-FFF2-40B4-BE49-F238E27FC236}">
                <a16:creationId xmlns:a16="http://schemas.microsoft.com/office/drawing/2014/main" id="{A3801507-4B53-4872-BE68-BD75ED21A751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1525451" y="2234180"/>
            <a:ext cx="611470" cy="611470"/>
          </a:xfrm>
          <a:prstGeom prst="rect">
            <a:avLst/>
          </a:prstGeom>
        </p:spPr>
      </p:pic>
      <p:pic>
        <p:nvPicPr>
          <p:cNvPr id="64" name="Graphic 63" descr="Marker">
            <a:extLst>
              <a:ext uri="{FF2B5EF4-FFF2-40B4-BE49-F238E27FC236}">
                <a16:creationId xmlns:a16="http://schemas.microsoft.com/office/drawing/2014/main" id="{1F618581-2A8F-4277-922B-C72624C2E075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2585059" y="1755613"/>
            <a:ext cx="611470" cy="611470"/>
          </a:xfrm>
          <a:prstGeom prst="rect">
            <a:avLst/>
          </a:prstGeom>
        </p:spPr>
      </p:pic>
      <p:pic>
        <p:nvPicPr>
          <p:cNvPr id="70" name="Graphic 69" descr="Marker">
            <a:extLst>
              <a:ext uri="{FF2B5EF4-FFF2-40B4-BE49-F238E27FC236}">
                <a16:creationId xmlns:a16="http://schemas.microsoft.com/office/drawing/2014/main" id="{96E3D459-9453-45B2-8FE9-10E23E0F649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912406" y="3662464"/>
            <a:ext cx="525559" cy="525559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1D8CC42F-CA38-4749-9345-932F14EEDE5B}"/>
              </a:ext>
            </a:extLst>
          </p:cNvPr>
          <p:cNvSpPr txBox="1"/>
          <p:nvPr/>
        </p:nvSpPr>
        <p:spPr>
          <a:xfrm>
            <a:off x="2126204" y="4005759"/>
            <a:ext cx="1417415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Design API contracts and Events for new Collective Approvals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14C48017-C190-4ADD-B576-6ABDFC6418EE}"/>
              </a:ext>
            </a:extLst>
          </p:cNvPr>
          <p:cNvSpPr txBox="1"/>
          <p:nvPr/>
        </p:nvSpPr>
        <p:spPr>
          <a:xfrm>
            <a:off x="653090" y="2722086"/>
            <a:ext cx="1417415" cy="70788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>
              <a:defRPr/>
            </a:pPr>
            <a:r>
              <a:rPr lang="en-GB" sz="1000">
                <a:latin typeface="Century Gothic"/>
              </a:rPr>
              <a:t>Test collective approvals with API Token Permission features</a:t>
            </a:r>
            <a:endParaRPr kumimoji="0" lang="en-GB" sz="1000" b="1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88034A8C-4A3F-433F-81F9-752BA7CA80FF}"/>
              </a:ext>
            </a:extLst>
          </p:cNvPr>
          <p:cNvSpPr txBox="1"/>
          <p:nvPr/>
        </p:nvSpPr>
        <p:spPr>
          <a:xfrm>
            <a:off x="1632811" y="1327843"/>
            <a:ext cx="1417415" cy="55399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>
              <a:defRPr/>
            </a:pPr>
            <a:r>
              <a:rPr lang="en-GB" sz="1000">
                <a:latin typeface="Century Gothic"/>
              </a:rPr>
              <a:t>New approvals administration screen (microsite)</a:t>
            </a:r>
            <a:endParaRPr lang="en-US">
              <a:ea typeface="+mn-ea"/>
              <a:cs typeface="+mn-cs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C296689C-6142-49BF-A21F-82F5A8E7B076}"/>
              </a:ext>
            </a:extLst>
          </p:cNvPr>
          <p:cNvSpPr txBox="1"/>
          <p:nvPr/>
        </p:nvSpPr>
        <p:spPr>
          <a:xfrm>
            <a:off x="3401991" y="1326003"/>
            <a:ext cx="141741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TBC</a:t>
            </a:r>
            <a:endParaRPr kumimoji="0" lang="en-GB" sz="1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EE6F6F17-3E4F-44C3-8810-7D78906B8D5F}"/>
              </a:ext>
            </a:extLst>
          </p:cNvPr>
          <p:cNvSpPr txBox="1"/>
          <p:nvPr/>
        </p:nvSpPr>
        <p:spPr>
          <a:xfrm>
            <a:off x="5387292" y="1515387"/>
            <a:ext cx="141741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TBC</a:t>
            </a:r>
            <a:endParaRPr kumimoji="0" lang="en-GB" sz="1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2C79F115-AE12-4D75-A4BD-742ABE6576A6}"/>
              </a:ext>
            </a:extLst>
          </p:cNvPr>
          <p:cNvSpPr txBox="1"/>
          <p:nvPr/>
        </p:nvSpPr>
        <p:spPr>
          <a:xfrm>
            <a:off x="2544501" y="4898604"/>
            <a:ext cx="141741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Initial deployment of Collective Approvals components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DFA5CA6C-BDA2-473D-BE90-136FF1253BA5}"/>
              </a:ext>
            </a:extLst>
          </p:cNvPr>
          <p:cNvSpPr txBox="1"/>
          <p:nvPr/>
        </p:nvSpPr>
        <p:spPr>
          <a:xfrm>
            <a:off x="6518611" y="4527139"/>
            <a:ext cx="141741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TBC</a:t>
            </a:r>
            <a:endParaRPr kumimoji="0" lang="en-GB" sz="1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C45937F2-1626-4095-83C9-450F894C8C8E}"/>
              </a:ext>
            </a:extLst>
          </p:cNvPr>
          <p:cNvSpPr txBox="1"/>
          <p:nvPr/>
        </p:nvSpPr>
        <p:spPr>
          <a:xfrm>
            <a:off x="8854626" y="3885994"/>
            <a:ext cx="141741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TBC</a:t>
            </a:r>
            <a:endParaRPr kumimoji="0" lang="en-GB" sz="1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668924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ow To Ask Good Questions. Everyone has heard the adage “there's… | by  Alvin Lin | Medium">
            <a:extLst>
              <a:ext uri="{FF2B5EF4-FFF2-40B4-BE49-F238E27FC236}">
                <a16:creationId xmlns:a16="http://schemas.microsoft.com/office/drawing/2014/main" id="{5F562E99-86B4-4236-9799-8342E594B9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9558"/>
          <a:stretch/>
        </p:blipFill>
        <p:spPr bwMode="auto">
          <a:xfrm>
            <a:off x="321733" y="321733"/>
            <a:ext cx="11548534" cy="6214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 descr="A picture containing monitor&#10;&#10;Description automatically generated">
            <a:extLst>
              <a:ext uri="{FF2B5EF4-FFF2-40B4-BE49-F238E27FC236}">
                <a16:creationId xmlns:a16="http://schemas.microsoft.com/office/drawing/2014/main" id="{4B82FBBF-CCF1-F241-B890-847D528AC5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06922" y="6507105"/>
            <a:ext cx="1440001" cy="22704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6298380-B6FD-4CEA-A6C4-3E1441FF55B1}"/>
              </a:ext>
            </a:extLst>
          </p:cNvPr>
          <p:cNvSpPr txBox="1"/>
          <p:nvPr/>
        </p:nvSpPr>
        <p:spPr>
          <a:xfrm>
            <a:off x="7809948" y="503583"/>
            <a:ext cx="3701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1453609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Rectangle 87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How to Avoid the End-of-Summer Slump | Inc.com">
            <a:extLst>
              <a:ext uri="{FF2B5EF4-FFF2-40B4-BE49-F238E27FC236}">
                <a16:creationId xmlns:a16="http://schemas.microsoft.com/office/drawing/2014/main" id="{4E71E4DD-114B-4A9B-96F4-C48A53A8E0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38EBF88-E792-4373-BDE1-725F12C5A81D}"/>
              </a:ext>
            </a:extLst>
          </p:cNvPr>
          <p:cNvSpPr txBox="1"/>
          <p:nvPr/>
        </p:nvSpPr>
        <p:spPr>
          <a:xfrm>
            <a:off x="838201" y="1065862"/>
            <a:ext cx="3313164" cy="47262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Sprint goal</a:t>
            </a:r>
            <a:endParaRPr lang="en-US" sz="40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050" name="Straight Connector 89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F13BE60-909E-4113-8E6B-801E0E7E3ACE}"/>
              </a:ext>
            </a:extLst>
          </p:cNvPr>
          <p:cNvSpPr txBox="1"/>
          <p:nvPr/>
        </p:nvSpPr>
        <p:spPr>
          <a:xfrm>
            <a:off x="5155379" y="1065862"/>
            <a:ext cx="5744685" cy="47262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400" b="1" dirty="0">
                <a:latin typeface="Century Gothic"/>
                <a:ea typeface="+mn-lt"/>
                <a:cs typeface="Arial"/>
              </a:rPr>
              <a:t>Migrate Workstreams components to v3 YAML pipelines</a:t>
            </a:r>
          </a:p>
          <a:p>
            <a:pPr algn="ctr"/>
            <a:endParaRPr lang="en-US" sz="2400" b="1" dirty="0">
              <a:latin typeface="Century Gothic"/>
              <a:ea typeface="+mn-lt"/>
              <a:cs typeface="Arial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b="0" i="0" dirty="0">
                <a:effectLst/>
                <a:latin typeface="Calibri" panose="020F0502020204030204" pitchFamily="34" charset="0"/>
              </a:rPr>
              <a:t>At the end of Sprint 8, the team should have completed the Institution Onboarding stability enhancements carried over from Sprint 7, and converted Workstreams releases to the new v3 YAML pipelines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b="0" i="0" dirty="0">
                <a:effectLst/>
                <a:latin typeface="Calibri" panose="020F0502020204030204" pitchFamily="34" charset="0"/>
              </a:rPr>
              <a:t>to meet Auditing findings.</a:t>
            </a:r>
            <a:br>
              <a:rPr lang="en-US" sz="1400" b="0" i="0" dirty="0">
                <a:effectLst/>
                <a:latin typeface="Calibri" panose="020F0502020204030204" pitchFamily="34" charset="0"/>
              </a:rPr>
            </a:br>
            <a:endParaRPr lang="en-US" sz="1400" b="0" i="0" dirty="0">
              <a:effectLst/>
              <a:latin typeface="Calibri" panose="020F050202020403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b="0" i="0" dirty="0">
                <a:effectLst/>
                <a:latin typeface="Calibri" panose="020F0502020204030204" pitchFamily="34" charset="0"/>
              </a:rPr>
              <a:t>An investigation into the recent Auditing stability and data storage issues will have also been completed, and an action plan created to resolve these issues to prevent further incidents.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400" b="0" i="0" dirty="0">
              <a:effectLst/>
              <a:latin typeface="Calibri" panose="020F050202020403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b="0" i="0" dirty="0">
                <a:effectLst/>
                <a:latin typeface="Calibri" panose="020F0502020204030204" pitchFamily="34" charset="0"/>
              </a:rPr>
              <a:t>The stretch goal is to continue the development of the new Collective Approvals system, implementing the Users Projection component.</a:t>
            </a:r>
            <a:endParaRPr lang="en-GB" sz="1400" b="1" dirty="0">
              <a:latin typeface="Century Gothic"/>
              <a:cs typeface="Arial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96239E2-F9BC-4477-979E-96549710D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" y="6350"/>
            <a:ext cx="1526857" cy="14960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17" descr="A picture containing monitor&#10;&#10;Description automatically generated">
            <a:extLst>
              <a:ext uri="{FF2B5EF4-FFF2-40B4-BE49-F238E27FC236}">
                <a16:creationId xmlns:a16="http://schemas.microsoft.com/office/drawing/2014/main" id="{2D9E4B37-8ADF-40FF-9550-F881CC44E6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06922" y="6507105"/>
            <a:ext cx="1440001" cy="227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2386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Rectangle 87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How to Avoid the End-of-Summer Slump | Inc.com">
            <a:extLst>
              <a:ext uri="{FF2B5EF4-FFF2-40B4-BE49-F238E27FC236}">
                <a16:creationId xmlns:a16="http://schemas.microsoft.com/office/drawing/2014/main" id="{4E71E4DD-114B-4A9B-96F4-C48A53A8E0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-635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38EBF88-E792-4373-BDE1-725F12C5A81D}"/>
              </a:ext>
            </a:extLst>
          </p:cNvPr>
          <p:cNvSpPr txBox="1"/>
          <p:nvPr/>
        </p:nvSpPr>
        <p:spPr>
          <a:xfrm>
            <a:off x="838201" y="1065862"/>
            <a:ext cx="3313164" cy="47262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What value did we deliver?</a:t>
            </a:r>
            <a:br>
              <a:rPr lang="en-US" sz="4000" b="1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4000" b="1">
                <a:solidFill>
                  <a:srgbClr val="FFFFFF"/>
                </a:solidFill>
                <a:latin typeface="+mj-lt"/>
                <a:ea typeface="+mj-ea"/>
                <a:cs typeface="Calibri Light"/>
              </a:rPr>
              <a:t>(Sprint 7 Spill)</a:t>
            </a:r>
            <a:endParaRPr lang="en-US" sz="40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050" name="Straight Connector 89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F13BE60-909E-4113-8E6B-801E0E7E3ACE}"/>
              </a:ext>
            </a:extLst>
          </p:cNvPr>
          <p:cNvSpPr txBox="1"/>
          <p:nvPr/>
        </p:nvSpPr>
        <p:spPr>
          <a:xfrm>
            <a:off x="5155379" y="1065862"/>
            <a:ext cx="6773385" cy="47262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b="1" dirty="0">
              <a:solidFill>
                <a:srgbClr val="FFFFFF"/>
              </a:solidFill>
              <a:cs typeface="Calibri" panose="020F0502020204030204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b="1" dirty="0">
              <a:solidFill>
                <a:srgbClr val="FFFFFF"/>
              </a:solidFill>
              <a:cs typeface="Calibri" panose="020F0502020204030204"/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FFFFF"/>
                </a:solidFill>
              </a:rPr>
              <a:t>Institution </a:t>
            </a:r>
            <a:r>
              <a:rPr lang="en-US" sz="2000" b="1" dirty="0">
                <a:solidFill>
                  <a:srgbClr val="FFFFFF"/>
                </a:solidFill>
              </a:rPr>
              <a:t>Onboarding</a:t>
            </a:r>
            <a:r>
              <a:rPr lang="en-US" b="1" dirty="0">
                <a:solidFill>
                  <a:srgbClr val="FFFFFF"/>
                </a:solidFill>
              </a:rPr>
              <a:t> - Replace null or whitespace PO numbers with a default value to stop rollbacks</a:t>
            </a:r>
            <a:br>
              <a:rPr lang="en-US" sz="1300" b="1" dirty="0"/>
            </a:br>
            <a:br>
              <a:rPr lang="en-US" sz="1300" b="1" dirty="0"/>
            </a:br>
            <a:r>
              <a:rPr lang="en-US" sz="1300" i="0" dirty="0">
                <a:effectLst/>
                <a:latin typeface="Calibri"/>
                <a:cs typeface="Calibri"/>
              </a:rPr>
              <a:t>Currently, </a:t>
            </a:r>
            <a:r>
              <a:rPr lang="en-US" sz="1300" dirty="0">
                <a:latin typeface="Calibri"/>
                <a:cs typeface="Calibri"/>
              </a:rPr>
              <a:t>the Billing</a:t>
            </a:r>
            <a:r>
              <a:rPr lang="en-US" sz="1300" i="0" dirty="0">
                <a:effectLst/>
                <a:latin typeface="Calibri"/>
                <a:cs typeface="Calibri"/>
              </a:rPr>
              <a:t> </a:t>
            </a:r>
            <a:r>
              <a:rPr lang="en-US" sz="1300" dirty="0">
                <a:latin typeface="Calibri"/>
                <a:cs typeface="Calibri"/>
              </a:rPr>
              <a:t>API</a:t>
            </a:r>
            <a:r>
              <a:rPr lang="en-US" sz="1300" i="0" dirty="0">
                <a:effectLst/>
                <a:latin typeface="Calibri"/>
                <a:cs typeface="Calibri"/>
              </a:rPr>
              <a:t> returns validation error if PO number is</a:t>
            </a:r>
            <a:r>
              <a:rPr lang="en-US" sz="1300" dirty="0">
                <a:latin typeface="Calibri"/>
                <a:cs typeface="Calibri"/>
              </a:rPr>
              <a:t> </a:t>
            </a:r>
            <a:r>
              <a:rPr lang="en-US" sz="1300" b="0" i="0" dirty="0">
                <a:effectLst/>
                <a:latin typeface="Calibri"/>
                <a:ea typeface="+mn-lt"/>
                <a:cs typeface="+mn-lt"/>
              </a:rPr>
              <a:t>null or whitespace despite PO number being optional</a:t>
            </a:r>
            <a:r>
              <a:rPr lang="en-US" sz="1300" dirty="0">
                <a:latin typeface="Calibri"/>
                <a:ea typeface="+mn-lt"/>
                <a:cs typeface="+mn-lt"/>
              </a:rPr>
              <a:t>, </a:t>
            </a:r>
            <a:br>
              <a:rPr lang="en-US" sz="1300" dirty="0">
                <a:latin typeface="Calibri"/>
              </a:rPr>
            </a:br>
            <a:br>
              <a:rPr lang="en-US" sz="1300" dirty="0">
                <a:latin typeface="Calibri"/>
              </a:rPr>
            </a:br>
            <a:r>
              <a:rPr lang="en-US" sz="1300" dirty="0">
                <a:latin typeface="Calibri"/>
                <a:ea typeface="+mn-lt"/>
                <a:cs typeface="+mn-lt"/>
              </a:rPr>
              <a:t>This </a:t>
            </a:r>
            <a:r>
              <a:rPr lang="en-US" sz="1300" b="0" i="0" dirty="0">
                <a:effectLst/>
                <a:latin typeface="Calibri"/>
                <a:ea typeface="+mn-lt"/>
                <a:cs typeface="+mn-lt"/>
              </a:rPr>
              <a:t>enables better operations resiliency when onboarding</a:t>
            </a:r>
            <a:r>
              <a:rPr lang="en-US" sz="1300" dirty="0">
                <a:latin typeface="Calibri"/>
                <a:ea typeface="+mn-lt"/>
                <a:cs typeface="+mn-lt"/>
              </a:rPr>
              <a:t> </a:t>
            </a:r>
            <a:r>
              <a:rPr lang="en-US" sz="1300" b="0" i="0" dirty="0">
                <a:effectLst/>
                <a:latin typeface="Calibri"/>
                <a:ea typeface="+mn-lt"/>
                <a:cs typeface="+mn-lt"/>
              </a:rPr>
              <a:t>customers and</a:t>
            </a:r>
            <a:r>
              <a:rPr lang="en-US" sz="1300" dirty="0">
                <a:latin typeface="Calibri"/>
                <a:ea typeface="+mn-lt"/>
                <a:cs typeface="+mn-lt"/>
              </a:rPr>
              <a:t> removes the need to users to enter N/A in optional fields.</a:t>
            </a:r>
            <a:br>
              <a:rPr lang="en-US" sz="1400" dirty="0">
                <a:latin typeface="Calibri"/>
                <a:ea typeface="+mn-lt"/>
                <a:cs typeface="+mn-lt"/>
              </a:rPr>
            </a:br>
            <a:br>
              <a:rPr lang="en-US" sz="1400" dirty="0">
                <a:latin typeface="Calibri"/>
                <a:ea typeface="+mn-lt"/>
                <a:cs typeface="+mn-lt"/>
              </a:rPr>
            </a:br>
            <a:endParaRPr lang="en-US" sz="1300" dirty="0">
              <a:latin typeface="Calibri"/>
              <a:ea typeface="+mn-lt"/>
              <a:cs typeface="+mn-lt"/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latin typeface="Calibri"/>
                <a:cs typeface="Calibri"/>
              </a:rPr>
              <a:t>Users Institution - Enhanced Institution Principal Search Endpoint</a:t>
            </a:r>
            <a:br>
              <a:rPr lang="en-US" sz="2000" b="1" dirty="0">
                <a:latin typeface="Calibri"/>
                <a:cs typeface="Calibri"/>
              </a:rPr>
            </a:br>
            <a:br>
              <a:rPr lang="en-US" sz="2000" b="1" dirty="0">
                <a:latin typeface="Calibri"/>
                <a:cs typeface="Calibri"/>
              </a:rPr>
            </a:br>
            <a:r>
              <a:rPr lang="en-US" sz="1300" dirty="0">
                <a:latin typeface="Calibri"/>
                <a:cs typeface="Arial"/>
              </a:rPr>
              <a:t>Extended the accepted parameters to allow searching by email (full or partial), and to also optionally include deleted institution principals in the search.</a:t>
            </a:r>
            <a:br>
              <a:rPr lang="en-US" sz="1300" dirty="0">
                <a:latin typeface="Calibri"/>
                <a:cs typeface="Arial"/>
              </a:rPr>
            </a:br>
            <a:br>
              <a:rPr lang="en-US" sz="1300" dirty="0">
                <a:latin typeface="Calibri"/>
                <a:cs typeface="Arial"/>
              </a:rPr>
            </a:br>
            <a:r>
              <a:rPr lang="en-US" sz="1300" dirty="0">
                <a:latin typeface="Calibri"/>
                <a:cs typeface="Arial"/>
              </a:rPr>
              <a:t>This is an enabler for the email address validation improvements for institution onboarding, but also allows for a richer searching capabilities for future integrations.</a:t>
            </a:r>
            <a:br>
              <a:rPr lang="en-US" sz="2000" b="1" dirty="0">
                <a:latin typeface="Calibri"/>
                <a:cs typeface="Calibri"/>
              </a:rPr>
            </a:br>
            <a:endParaRPr lang="en-US" sz="1300" dirty="0">
              <a:latin typeface="Calibri"/>
              <a:cs typeface="Arial"/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latin typeface="Calibri"/>
                <a:cs typeface="Calibri"/>
              </a:rPr>
              <a:t>Institution Onboarding – Email Address Validation</a:t>
            </a:r>
            <a:br>
              <a:rPr lang="en-US" sz="2000" b="1" dirty="0">
                <a:latin typeface="Calibri"/>
                <a:cs typeface="Calibri"/>
              </a:rPr>
            </a:br>
            <a:br>
              <a:rPr lang="en-US" sz="1200" b="1" dirty="0">
                <a:latin typeface="Calibri"/>
                <a:cs typeface="Calibri"/>
              </a:rPr>
            </a:br>
            <a:r>
              <a:rPr lang="en-US" sz="1200" dirty="0">
                <a:latin typeface="Calibri"/>
                <a:cs typeface="Calibri"/>
              </a:rPr>
              <a:t>The institution onboarding process currently causes rollbacks when invalid or duplicate user emails have been provided.</a:t>
            </a:r>
            <a:br>
              <a:rPr lang="en-US" sz="1200" dirty="0">
                <a:latin typeface="Calibri"/>
                <a:cs typeface="Calibri"/>
              </a:rPr>
            </a:br>
            <a:br>
              <a:rPr lang="en-US" sz="1200" dirty="0">
                <a:latin typeface="Calibri"/>
                <a:cs typeface="Calibri"/>
              </a:rPr>
            </a:br>
            <a:r>
              <a:rPr lang="en-US" sz="1200" dirty="0">
                <a:latin typeface="Calibri"/>
                <a:cs typeface="Calibri"/>
              </a:rPr>
              <a:t>Enhancements made to the validation of user email addresses in the institution onboarding process, to perform validation up-front, and to prevent rollbacks occurring.</a:t>
            </a:r>
            <a:endParaRPr lang="en-US" sz="1200" b="1" dirty="0">
              <a:latin typeface="Calibri"/>
              <a:cs typeface="Calibri"/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b="1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  <p:pic>
        <p:nvPicPr>
          <p:cNvPr id="18" name="Picture 17" descr="A picture containing monitor&#10;&#10;Description automatically generated">
            <a:extLst>
              <a:ext uri="{FF2B5EF4-FFF2-40B4-BE49-F238E27FC236}">
                <a16:creationId xmlns:a16="http://schemas.microsoft.com/office/drawing/2014/main" id="{2D9E4B37-8ADF-40FF-9550-F881CC44E6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06922" y="6507105"/>
            <a:ext cx="1440001" cy="2270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CB8484E-0B70-45C6-B180-0C52B8CE1F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" y="6350"/>
            <a:ext cx="1526857" cy="14960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048464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Rectangle 87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How to Avoid the End-of-Summer Slump | Inc.com">
            <a:extLst>
              <a:ext uri="{FF2B5EF4-FFF2-40B4-BE49-F238E27FC236}">
                <a16:creationId xmlns:a16="http://schemas.microsoft.com/office/drawing/2014/main" id="{4E71E4DD-114B-4A9B-96F4-C48A53A8E0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-635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38EBF88-E792-4373-BDE1-725F12C5A81D}"/>
              </a:ext>
            </a:extLst>
          </p:cNvPr>
          <p:cNvSpPr txBox="1"/>
          <p:nvPr/>
        </p:nvSpPr>
        <p:spPr>
          <a:xfrm>
            <a:off x="838201" y="1065862"/>
            <a:ext cx="3313164" cy="47262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What value did we deliver?</a:t>
            </a:r>
            <a:endParaRPr lang="en-US" sz="40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050" name="Straight Connector 89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F13BE60-909E-4113-8E6B-801E0E7E3ACE}"/>
              </a:ext>
            </a:extLst>
          </p:cNvPr>
          <p:cNvSpPr txBox="1"/>
          <p:nvPr/>
        </p:nvSpPr>
        <p:spPr>
          <a:xfrm>
            <a:off x="5155379" y="1065862"/>
            <a:ext cx="5744685" cy="47262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FFFFFF"/>
                </a:solidFill>
              </a:rPr>
              <a:t>Workstreams - Convert SF Release to V3 YAML Pipeline</a:t>
            </a:r>
            <a:br>
              <a:rPr lang="en-US" sz="2000" b="1" dirty="0">
                <a:solidFill>
                  <a:srgbClr val="FFFFFF"/>
                </a:solidFill>
                <a:cs typeface="Calibri"/>
              </a:rPr>
            </a:br>
            <a:br>
              <a:rPr lang="en-US" sz="1200" b="1" dirty="0"/>
            </a:br>
            <a:r>
              <a:rPr lang="en-US" sz="1200" dirty="0">
                <a:solidFill>
                  <a:srgbClr val="FFFFFF"/>
                </a:solidFill>
              </a:rPr>
              <a:t>This was completed and released to Sim but was an iterative process with a slow feedback loop. This had a problem in the Sim release and has required a new release to be developed. This is ongoing.</a:t>
            </a:r>
            <a:br>
              <a:rPr lang="en-US" sz="1200" dirty="0"/>
            </a:br>
            <a:br>
              <a:rPr lang="en-US" sz="1200" dirty="0"/>
            </a:br>
            <a:r>
              <a:rPr lang="en-US" sz="1200" dirty="0">
                <a:solidFill>
                  <a:srgbClr val="FFFFFF"/>
                </a:solidFill>
              </a:rPr>
              <a:t>As part of this process, we updated and contributed to the migration scripts and V3 updating process making easier for future teams to complete.</a:t>
            </a:r>
            <a:endParaRPr lang="en-US" sz="1200" b="1" dirty="0">
              <a:solidFill>
                <a:srgbClr val="FFFFFF"/>
              </a:solidFill>
              <a:cs typeface="Calibri"/>
            </a:endParaRPr>
          </a:p>
        </p:txBody>
      </p:sp>
      <p:pic>
        <p:nvPicPr>
          <p:cNvPr id="18" name="Picture 17" descr="A picture containing monitor&#10;&#10;Description automatically generated">
            <a:extLst>
              <a:ext uri="{FF2B5EF4-FFF2-40B4-BE49-F238E27FC236}">
                <a16:creationId xmlns:a16="http://schemas.microsoft.com/office/drawing/2014/main" id="{2D9E4B37-8ADF-40FF-9550-F881CC44E6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06922" y="6507105"/>
            <a:ext cx="1440001" cy="2270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CB8484E-0B70-45C6-B180-0C52B8CE1F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" y="6350"/>
            <a:ext cx="1526857" cy="14960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798580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 74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4" name="Picture 6" descr="How to Avoid the End-of-Summer Slump | Inc.com">
            <a:extLst>
              <a:ext uri="{FF2B5EF4-FFF2-40B4-BE49-F238E27FC236}">
                <a16:creationId xmlns:a16="http://schemas.microsoft.com/office/drawing/2014/main" id="{D3D5F971-16B6-4E1F-A770-A9B1200D2B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FCE7F9B-8135-4037-B5C5-550C5E643A61}"/>
              </a:ext>
            </a:extLst>
          </p:cNvPr>
          <p:cNvSpPr txBox="1"/>
          <p:nvPr/>
        </p:nvSpPr>
        <p:spPr>
          <a:xfrm>
            <a:off x="838201" y="1065862"/>
            <a:ext cx="3313164" cy="47262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What value did we deliver?</a:t>
            </a:r>
            <a:endParaRPr lang="en-US" sz="40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F13BE60-909E-4113-8E6B-801E0E7E3ACE}"/>
              </a:ext>
            </a:extLst>
          </p:cNvPr>
          <p:cNvSpPr txBox="1"/>
          <p:nvPr/>
        </p:nvSpPr>
        <p:spPr>
          <a:xfrm>
            <a:off x="5155379" y="1065862"/>
            <a:ext cx="5744685" cy="47262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FFFFFF"/>
                </a:solidFill>
              </a:rPr>
              <a:t>Non sprint work</a:t>
            </a:r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FFFFFF"/>
                </a:solidFill>
              </a:rPr>
              <a:t>There were two incidents of production dead letters caused by ongoing Elastic Search issues.</a:t>
            </a:r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FFFFFF"/>
                </a:solidFill>
              </a:rPr>
              <a:t>Only one incident of dead letters caused by missing correlation ids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000" dirty="0">
              <a:solidFill>
                <a:srgbClr val="FFFFFF"/>
              </a:solidFill>
            </a:endParaRP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FFFFFF"/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b="1" dirty="0">
              <a:solidFill>
                <a:srgbClr val="FFFFFF"/>
              </a:solidFill>
            </a:endParaRPr>
          </a:p>
        </p:txBody>
      </p:sp>
      <p:pic>
        <p:nvPicPr>
          <p:cNvPr id="18" name="Picture 17" descr="A picture containing monitor&#10;&#10;Description automatically generated">
            <a:extLst>
              <a:ext uri="{FF2B5EF4-FFF2-40B4-BE49-F238E27FC236}">
                <a16:creationId xmlns:a16="http://schemas.microsoft.com/office/drawing/2014/main" id="{2D9E4B37-8ADF-40FF-9550-F881CC44E6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6922" y="6507105"/>
            <a:ext cx="1440001" cy="22704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CB47BB9-221E-49D3-8531-7F6E1ABD32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" y="6350"/>
            <a:ext cx="1526857" cy="14960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93218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How to Avoid the End-of-Summer Slump | Inc.com">
            <a:extLst>
              <a:ext uri="{FF2B5EF4-FFF2-40B4-BE49-F238E27FC236}">
                <a16:creationId xmlns:a16="http://schemas.microsoft.com/office/drawing/2014/main" id="{BE2A0724-4429-4F38-AAC6-C8983E9E3B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FCE7F9B-8135-4037-B5C5-550C5E643A61}"/>
              </a:ext>
            </a:extLst>
          </p:cNvPr>
          <p:cNvSpPr txBox="1"/>
          <p:nvPr/>
        </p:nvSpPr>
        <p:spPr>
          <a:xfrm>
            <a:off x="838201" y="1065862"/>
            <a:ext cx="3313164" cy="47262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What value did we deliver?</a:t>
            </a:r>
            <a:endParaRPr lang="en-US" sz="40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F13BE60-909E-4113-8E6B-801E0E7E3ACE}"/>
              </a:ext>
            </a:extLst>
          </p:cNvPr>
          <p:cNvSpPr txBox="1"/>
          <p:nvPr/>
        </p:nvSpPr>
        <p:spPr>
          <a:xfrm>
            <a:off x="5155379" y="1065862"/>
            <a:ext cx="5744685" cy="47262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FFFFFF"/>
                </a:solidFill>
              </a:rPr>
              <a:t>Expedited Items</a:t>
            </a:r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FFFFFF"/>
                </a:solidFill>
              </a:rPr>
              <a:t>3 expedited tickets to respond to dead letters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000" b="1" dirty="0">
              <a:solidFill>
                <a:srgbClr val="FFFFFF"/>
              </a:solidFill>
            </a:endParaRPr>
          </a:p>
        </p:txBody>
      </p:sp>
      <p:pic>
        <p:nvPicPr>
          <p:cNvPr id="18" name="Picture 17" descr="A picture containing monitor&#10;&#10;Description automatically generated">
            <a:extLst>
              <a:ext uri="{FF2B5EF4-FFF2-40B4-BE49-F238E27FC236}">
                <a16:creationId xmlns:a16="http://schemas.microsoft.com/office/drawing/2014/main" id="{2D9E4B37-8ADF-40FF-9550-F881CC44E6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06922" y="6507105"/>
            <a:ext cx="1440001" cy="2270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1C3CE67-8231-4429-B16B-A5591EE3B9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" y="6350"/>
            <a:ext cx="1526857" cy="14960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828570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11" name="Straight Connector 79">
            <a:extLst>
              <a:ext uri="{FF2B5EF4-FFF2-40B4-BE49-F238E27FC236}">
                <a16:creationId xmlns:a16="http://schemas.microsoft.com/office/drawing/2014/main" id="{D2E961F1-4A28-4A5F-BBD4-6E400E5E6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72357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12" name="Rectangle 81">
            <a:extLst>
              <a:ext uri="{FF2B5EF4-FFF2-40B4-BE49-F238E27FC236}">
                <a16:creationId xmlns:a16="http://schemas.microsoft.com/office/drawing/2014/main" id="{7F57BEA8-497D-4AA8-8A18-BDCD696B2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8596"/>
            <a:ext cx="12192000" cy="17355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38EBF88-E792-4373-BDE1-725F12C5A81D}"/>
              </a:ext>
            </a:extLst>
          </p:cNvPr>
          <p:cNvSpPr txBox="1"/>
          <p:nvPr/>
        </p:nvSpPr>
        <p:spPr>
          <a:xfrm>
            <a:off x="526073" y="489439"/>
            <a:ext cx="11139854" cy="9304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b="1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PagerDuty Incidents</a:t>
            </a:r>
            <a:endParaRPr lang="en-US" sz="54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A82415D3-DDE5-4D63-8CB3-23A5EC581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1479733"/>
            <a:ext cx="2743200" cy="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AD7193FB-6AE6-4B3B-8F89-56B55DD63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201402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 descr="A picture containing monitor&#10;&#10;Description automatically generated">
            <a:extLst>
              <a:ext uri="{FF2B5EF4-FFF2-40B4-BE49-F238E27FC236}">
                <a16:creationId xmlns:a16="http://schemas.microsoft.com/office/drawing/2014/main" id="{2D9E4B37-8ADF-40FF-9550-F881CC44E6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6922" y="6507105"/>
            <a:ext cx="1440001" cy="22704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0C70396D-83A6-41D8-8877-5320B14936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" y="6350"/>
            <a:ext cx="1526857" cy="14960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A329A79-DA01-47C4-8A92-986458F9E9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6072" y="3640245"/>
            <a:ext cx="10730484" cy="1875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0787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70" name="Picture 2" descr="How to Avoid the End-of-Summer Slump | Inc.com">
            <a:extLst>
              <a:ext uri="{FF2B5EF4-FFF2-40B4-BE49-F238E27FC236}">
                <a16:creationId xmlns:a16="http://schemas.microsoft.com/office/drawing/2014/main" id="{5ADD2F01-9D04-4C44-AA17-779E851087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3DF5261-8DE8-4A3C-9420-816B95F510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000" b="1">
                <a:solidFill>
                  <a:srgbClr val="FFFFFF"/>
                </a:solidFill>
              </a:rPr>
              <a:t>Lessons learned</a:t>
            </a:r>
            <a:endParaRPr lang="en-US" sz="4000">
              <a:solidFill>
                <a:srgbClr val="FFFFFF"/>
              </a:solidFill>
            </a:endParaRP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EAFA80C-1455-48C3-80AA-D18382A8B7A3}"/>
              </a:ext>
            </a:extLst>
          </p:cNvPr>
          <p:cNvSpPr txBox="1"/>
          <p:nvPr/>
        </p:nvSpPr>
        <p:spPr>
          <a:xfrm>
            <a:off x="5155379" y="1065862"/>
            <a:ext cx="5744685" cy="47262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b="1" dirty="0">
              <a:solidFill>
                <a:srgbClr val="FFFFFF"/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FFFFFF"/>
                </a:solidFill>
              </a:rPr>
              <a:t>The dead letter incidents raised against other teams has had a profound effect on the number of alerts triggered.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FFFFFF"/>
                </a:solidFill>
              </a:rPr>
              <a:t>The V3 templates and migration process was not as complete as it was promised.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FFFFFF"/>
                </a:solidFill>
              </a:rPr>
              <a:t>There are many non idempotent message handlers in the </a:t>
            </a:r>
            <a:r>
              <a:rPr lang="en-US" sz="2000" b="1" dirty="0" err="1">
                <a:solidFill>
                  <a:srgbClr val="FFFFFF"/>
                </a:solidFill>
              </a:rPr>
              <a:t>ClearBank</a:t>
            </a:r>
            <a:r>
              <a:rPr lang="en-US" sz="2000" b="1" dirty="0">
                <a:solidFill>
                  <a:srgbClr val="FFFFFF"/>
                </a:solidFill>
              </a:rPr>
              <a:t> code base.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b="1" dirty="0">
              <a:solidFill>
                <a:srgbClr val="FFFFFF"/>
              </a:solidFill>
            </a:endParaRP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b="1" dirty="0">
              <a:solidFill>
                <a:srgbClr val="FFFFFF"/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b="1" dirty="0">
              <a:solidFill>
                <a:srgbClr val="FFFFFF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92554C0-C1F6-4B1D-B2A3-1375B9840E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" y="6350"/>
            <a:ext cx="1526857" cy="14960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95020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How to Avoid the End-of-Summer Slump | Inc.com">
            <a:extLst>
              <a:ext uri="{FF2B5EF4-FFF2-40B4-BE49-F238E27FC236}">
                <a16:creationId xmlns:a16="http://schemas.microsoft.com/office/drawing/2014/main" id="{5ADD2F01-9D04-4C44-AA17-779E851087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572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Shape&#10;&#10;Description automatically generated with medium confidence">
            <a:extLst>
              <a:ext uri="{FF2B5EF4-FFF2-40B4-BE49-F238E27FC236}">
                <a16:creationId xmlns:a16="http://schemas.microsoft.com/office/drawing/2014/main" id="{E130BB97-51AC-4D83-AE2B-7C7690CC78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5173" y="151784"/>
            <a:ext cx="6893736" cy="24384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D8376CE-1302-4CD0-9356-A5E280213252}"/>
              </a:ext>
            </a:extLst>
          </p:cNvPr>
          <p:cNvSpPr txBox="1"/>
          <p:nvPr/>
        </p:nvSpPr>
        <p:spPr>
          <a:xfrm>
            <a:off x="2914712" y="666106"/>
            <a:ext cx="6985520" cy="132343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8000" b="1" dirty="0">
                <a:ln w="28575">
                  <a:solidFill>
                    <a:schemeClr val="bg1"/>
                  </a:solidFill>
                </a:ln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/>
                <a:cs typeface="Arial"/>
              </a:rPr>
              <a:t>TEAM</a:t>
            </a:r>
            <a:r>
              <a:rPr lang="en-GB" sz="6000" b="1" dirty="0">
                <a:ln w="28575">
                  <a:solidFill>
                    <a:schemeClr val="bg1"/>
                  </a:solidFill>
                </a:ln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/>
                <a:cs typeface="Arial"/>
              </a:rPr>
              <a:t> </a:t>
            </a:r>
            <a:r>
              <a:rPr lang="en-GB" sz="8000" b="1" dirty="0">
                <a:ln w="28575">
                  <a:solidFill>
                    <a:schemeClr val="bg1"/>
                  </a:solidFill>
                </a:ln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/>
                <a:cs typeface="Arial"/>
              </a:rPr>
              <a:t>HEALTH</a:t>
            </a:r>
            <a:endParaRPr lang="en-GB" sz="8000" dirty="0">
              <a:ln w="28575">
                <a:solidFill>
                  <a:schemeClr val="bg1"/>
                </a:solidFill>
              </a:ln>
              <a:solidFill>
                <a:schemeClr val="tx1">
                  <a:lumMod val="9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29DBE7B-909D-4748-8A65-43D748DC8B54}"/>
              </a:ext>
            </a:extLst>
          </p:cNvPr>
          <p:cNvSpPr txBox="1"/>
          <p:nvPr/>
        </p:nvSpPr>
        <p:spPr>
          <a:xfrm>
            <a:off x="1097496" y="4418945"/>
            <a:ext cx="3875315" cy="1600438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bg1"/>
            </a:outerShdw>
          </a:effectLst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GB" b="1" dirty="0">
                <a:latin typeface="Batang"/>
                <a:cs typeface="Arial"/>
              </a:rPr>
              <a:t>Team Health Score</a:t>
            </a:r>
          </a:p>
          <a:p>
            <a:pPr algn="ctr"/>
            <a:r>
              <a:rPr lang="en-GB" sz="8000" b="1" dirty="0">
                <a:latin typeface="Batang"/>
                <a:cs typeface="Arial"/>
              </a:rPr>
              <a:t>6/10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40F992-0B9F-4DC1-97B1-67764865BBCE}"/>
              </a:ext>
            </a:extLst>
          </p:cNvPr>
          <p:cNvSpPr txBox="1"/>
          <p:nvPr/>
        </p:nvSpPr>
        <p:spPr>
          <a:xfrm>
            <a:off x="6440639" y="4322163"/>
            <a:ext cx="4867735" cy="1754326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bg1"/>
            </a:outerShdw>
          </a:effectLst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GB" sz="1800" b="1" dirty="0">
                <a:latin typeface="Batang"/>
                <a:cs typeface="Arial"/>
              </a:rPr>
              <a:t>Manual Workarounds - 1</a:t>
            </a:r>
          </a:p>
          <a:p>
            <a:pPr algn="ctr"/>
            <a:r>
              <a:rPr lang="en-GB" b="1" dirty="0">
                <a:latin typeface="Batang"/>
                <a:cs typeface="Arial"/>
              </a:rPr>
              <a:t>Unexpected Corrections - 0</a:t>
            </a:r>
            <a:endParaRPr lang="en-GB" sz="1800" b="1" dirty="0">
              <a:latin typeface="Batang"/>
              <a:cs typeface="Arial"/>
            </a:endParaRPr>
          </a:p>
          <a:p>
            <a:pPr algn="ctr"/>
            <a:r>
              <a:rPr lang="en-GB" b="1" dirty="0">
                <a:latin typeface="Batang"/>
                <a:cs typeface="Arial"/>
              </a:rPr>
              <a:t>Incidents – 2</a:t>
            </a:r>
          </a:p>
          <a:p>
            <a:pPr algn="ctr"/>
            <a:r>
              <a:rPr lang="en-GB" b="1" dirty="0">
                <a:latin typeface="Batang"/>
                <a:cs typeface="Arial"/>
              </a:rPr>
              <a:t>Expedited Items – 3</a:t>
            </a:r>
            <a:endParaRPr lang="en-GB" dirty="0">
              <a:latin typeface="Batang"/>
            </a:endParaRPr>
          </a:p>
          <a:p>
            <a:pPr algn="ctr"/>
            <a:r>
              <a:rPr lang="en-GB" b="1" dirty="0">
                <a:latin typeface="Batang"/>
                <a:cs typeface="Arial"/>
              </a:rPr>
              <a:t>PagerDuty Prod Alerts – 2</a:t>
            </a:r>
          </a:p>
          <a:p>
            <a:pPr algn="ctr"/>
            <a:r>
              <a:rPr lang="en-GB" b="1" dirty="0">
                <a:latin typeface="Batang"/>
                <a:cs typeface="Arial"/>
              </a:rPr>
              <a:t>PagerDuty Staging Alerts – 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E65665A-4A03-481D-86D3-249CC8648E00}"/>
              </a:ext>
            </a:extLst>
          </p:cNvPr>
          <p:cNvSpPr txBox="1"/>
          <p:nvPr/>
        </p:nvSpPr>
        <p:spPr>
          <a:xfrm>
            <a:off x="4176088" y="2529442"/>
            <a:ext cx="3443509" cy="1908215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GB" sz="2800" b="1" dirty="0">
                <a:solidFill>
                  <a:schemeClr val="accent2"/>
                </a:solidFill>
                <a:latin typeface="Batang"/>
                <a:cs typeface="Arial"/>
              </a:rPr>
              <a:t>Team Statement</a:t>
            </a:r>
          </a:p>
          <a:p>
            <a:pPr algn="ctr"/>
            <a:endParaRPr lang="en-GB" b="1" dirty="0">
              <a:latin typeface="Batang"/>
              <a:cs typeface="Arial"/>
            </a:endParaRPr>
          </a:p>
          <a:p>
            <a:pPr algn="ctr"/>
            <a:r>
              <a:rPr lang="en-GB" sz="2400" b="1" dirty="0">
                <a:ln>
                  <a:solidFill>
                    <a:schemeClr val="bg1"/>
                  </a:solidFill>
                </a:ln>
                <a:latin typeface="Batang"/>
                <a:cs typeface="Arial"/>
              </a:rPr>
              <a:t>‘Context switching and changing priorities are a drain on morale’</a:t>
            </a:r>
            <a:endParaRPr lang="en-GB" sz="2400" dirty="0">
              <a:ln>
                <a:solidFill>
                  <a:schemeClr val="bg1"/>
                </a:solidFill>
              </a:ln>
              <a:latin typeface="Batang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DE08AC8-E144-45B0-925B-096060DBCA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" y="6350"/>
            <a:ext cx="1526857" cy="14960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895492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10D31A76B85534D8C3E3C390BB76C4B" ma:contentTypeVersion="8" ma:contentTypeDescription="Create a new document." ma:contentTypeScope="" ma:versionID="c9903a9e02cdb0e9272d1063b0129bee">
  <xsd:schema xmlns:xsd="http://www.w3.org/2001/XMLSchema" xmlns:xs="http://www.w3.org/2001/XMLSchema" xmlns:p="http://schemas.microsoft.com/office/2006/metadata/properties" xmlns:ns2="1c63047f-f769-49e0-a28e-6c20fb1adc6d" xmlns:ns3="465e2c7b-f3b7-4f05-8fdd-195636fa7897" targetNamespace="http://schemas.microsoft.com/office/2006/metadata/properties" ma:root="true" ma:fieldsID="a6ad42cb9c70a162d3de19ccae626db6" ns2:_="" ns3:_="">
    <xsd:import namespace="1c63047f-f769-49e0-a28e-6c20fb1adc6d"/>
    <xsd:import namespace="465e2c7b-f3b7-4f05-8fdd-195636fa789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c63047f-f769-49e0-a28e-6c20fb1adc6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65e2c7b-f3b7-4f05-8fdd-195636fa7897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68504ACF-3778-4C53-B3EE-1385197DB15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c63047f-f769-49e0-a28e-6c20fb1adc6d"/>
    <ds:schemaRef ds:uri="465e2c7b-f3b7-4f05-8fdd-195636fa789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575AA79-935E-4699-A75F-3B09D2CC775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E990FB2-C43B-40AC-9CB8-28D9DD6F9091}">
  <ds:schemaRefs>
    <ds:schemaRef ds:uri="fdc95f48-58a0-4929-a989-d065535b2a99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398</TotalTime>
  <Words>978</Words>
  <Application>Microsoft Office PowerPoint</Application>
  <PresentationFormat>Widescreen</PresentationFormat>
  <Paragraphs>105</Paragraphs>
  <Slides>13</Slides>
  <Notes>11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Lessons learned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 Peacock</dc:title>
  <dc:creator>Dionne Hairsine</dc:creator>
  <cp:lastModifiedBy>Tim Barton</cp:lastModifiedBy>
  <cp:revision>3</cp:revision>
  <dcterms:created xsi:type="dcterms:W3CDTF">2021-02-01T17:46:38Z</dcterms:created>
  <dcterms:modified xsi:type="dcterms:W3CDTF">2021-07-15T14:50:27Z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0x010100510D31A76B85534D8C3E3C390BB76C4B</vt:lpwstr>
  </property>
</Properties>
</file>